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3" r:id="rId1"/>
  </p:sldMasterIdLst>
  <p:notesMasterIdLst>
    <p:notesMasterId r:id="rId26"/>
  </p:notesMasterIdLst>
  <p:handoutMasterIdLst>
    <p:handoutMasterId r:id="rId27"/>
  </p:handoutMasterIdLst>
  <p:sldIdLst>
    <p:sldId id="257" r:id="rId2"/>
    <p:sldId id="346" r:id="rId3"/>
    <p:sldId id="347" r:id="rId4"/>
    <p:sldId id="348" r:id="rId5"/>
    <p:sldId id="349" r:id="rId6"/>
    <p:sldId id="350" r:id="rId7"/>
    <p:sldId id="351" r:id="rId8"/>
    <p:sldId id="357" r:id="rId9"/>
    <p:sldId id="352" r:id="rId10"/>
    <p:sldId id="353" r:id="rId11"/>
    <p:sldId id="355" r:id="rId12"/>
    <p:sldId id="358" r:id="rId13"/>
    <p:sldId id="359" r:id="rId14"/>
    <p:sldId id="360" r:id="rId15"/>
    <p:sldId id="361" r:id="rId16"/>
    <p:sldId id="368" r:id="rId17"/>
    <p:sldId id="362" r:id="rId18"/>
    <p:sldId id="363" r:id="rId19"/>
    <p:sldId id="364" r:id="rId20"/>
    <p:sldId id="342" r:id="rId21"/>
    <p:sldId id="365" r:id="rId22"/>
    <p:sldId id="366" r:id="rId23"/>
    <p:sldId id="367" r:id="rId24"/>
    <p:sldId id="369" r:id="rId25"/>
  </p:sldIdLst>
  <p:sldSz cx="9144000" cy="6858000" type="screen4x3"/>
  <p:notesSz cx="6718300" cy="10121900"/>
  <p:custDataLst>
    <p:tags r:id="rId28"/>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3D20A968-BEC9-49C8-9D78-262773739890}">
          <p14:sldIdLst>
            <p14:sldId id="257"/>
          </p14:sldIdLst>
        </p14:section>
        <p14:section name="Architectural Views" id="{88B8CF66-2522-4C01-85E8-AA986024E54B}">
          <p14:sldIdLst>
            <p14:sldId id="346"/>
            <p14:sldId id="347"/>
            <p14:sldId id="348"/>
            <p14:sldId id="349"/>
            <p14:sldId id="350"/>
            <p14:sldId id="351"/>
          </p14:sldIdLst>
        </p14:section>
        <p14:section name="Architectural Patterns" id="{CF66CC4D-FFFC-4B86-8C41-F76F1D75F56E}">
          <p14:sldIdLst>
            <p14:sldId id="357"/>
          </p14:sldIdLst>
        </p14:section>
        <p14:section name="Layered Arch" id="{6ED9069E-AD96-4FBA-AE5D-978316BC6702}">
          <p14:sldIdLst>
            <p14:sldId id="352"/>
            <p14:sldId id="353"/>
            <p14:sldId id="355"/>
            <p14:sldId id="358"/>
          </p14:sldIdLst>
        </p14:section>
        <p14:section name="Repository Arch" id="{E586D79D-CCDB-46F2-9D5C-AD910F22006F}">
          <p14:sldIdLst>
            <p14:sldId id="359"/>
            <p14:sldId id="360"/>
            <p14:sldId id="361"/>
            <p14:sldId id="368"/>
          </p14:sldIdLst>
        </p14:section>
        <p14:section name="Client-Server Arch" id="{249518CB-5A36-4252-B161-6121AE76C014}">
          <p14:sldIdLst>
            <p14:sldId id="362"/>
            <p14:sldId id="363"/>
            <p14:sldId id="364"/>
            <p14:sldId id="342"/>
          </p14:sldIdLst>
        </p14:section>
        <p14:section name="Pipe and Filter Arch" id="{D96C7DA6-E529-46C5-B45B-BE3B84AF766E}">
          <p14:sldIdLst>
            <p14:sldId id="365"/>
            <p14:sldId id="366"/>
            <p14:sldId id="367"/>
          </p14:sldIdLst>
        </p14:section>
        <p14:section name="Untitled Section" id="{4CDCB851-0110-4E02-B598-488595AA1F8A}">
          <p14:sldIdLst>
            <p14:sldId id="3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19" autoAdjust="0"/>
  </p:normalViewPr>
  <p:slideViewPr>
    <p:cSldViewPr>
      <p:cViewPr varScale="1">
        <p:scale>
          <a:sx n="84" d="100"/>
          <a:sy n="84" d="100"/>
        </p:scale>
        <p:origin x="-115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6"/>
            <a:ext cx="2910854" cy="506732"/>
          </a:xfrm>
          <a:prstGeom prst="rect">
            <a:avLst/>
          </a:prstGeom>
          <a:noFill/>
          <a:ln w="9525">
            <a:noFill/>
            <a:miter lim="800000"/>
            <a:headEnd/>
            <a:tailEnd/>
          </a:ln>
          <a:effectLst/>
        </p:spPr>
        <p:txBody>
          <a:bodyPr vert="horz" wrap="square" lIns="97275" tIns="48638" rIns="97275" bIns="48638" numCol="1" anchor="t" anchorCtr="0" compatLnSpc="1">
            <a:prstTxWarp prst="textNoShape">
              <a:avLst/>
            </a:prstTxWarp>
          </a:bodyPr>
          <a:lstStyle>
            <a:lvl1pPr defTabSz="972783">
              <a:defRPr sz="1300"/>
            </a:lvl1pPr>
          </a:lstStyle>
          <a:p>
            <a:r>
              <a:rPr lang="en-US" smtClean="0"/>
              <a:t>Lecture 21: Architectural Design</a:t>
            </a:r>
            <a:endParaRPr lang="en-US"/>
          </a:p>
        </p:txBody>
      </p:sp>
      <p:sp>
        <p:nvSpPr>
          <p:cNvPr id="69635" name="Rectangle 3"/>
          <p:cNvSpPr>
            <a:spLocks noGrp="1" noChangeArrowheads="1"/>
          </p:cNvSpPr>
          <p:nvPr>
            <p:ph type="dt" sz="quarter" idx="1"/>
          </p:nvPr>
        </p:nvSpPr>
        <p:spPr bwMode="auto">
          <a:xfrm>
            <a:off x="3805911" y="6"/>
            <a:ext cx="2910854" cy="506732"/>
          </a:xfrm>
          <a:prstGeom prst="rect">
            <a:avLst/>
          </a:prstGeom>
          <a:noFill/>
          <a:ln w="9525">
            <a:noFill/>
            <a:miter lim="800000"/>
            <a:headEnd/>
            <a:tailEnd/>
          </a:ln>
          <a:effectLst/>
        </p:spPr>
        <p:txBody>
          <a:bodyPr vert="horz" wrap="square" lIns="97275" tIns="48638" rIns="97275" bIns="48638" numCol="1" anchor="t" anchorCtr="0" compatLnSpc="1">
            <a:prstTxWarp prst="textNoShape">
              <a:avLst/>
            </a:prstTxWarp>
          </a:bodyPr>
          <a:lstStyle>
            <a:lvl1pPr algn="r" defTabSz="972783">
              <a:defRPr sz="1300"/>
            </a:lvl1pPr>
          </a:lstStyle>
          <a:p>
            <a:r>
              <a:rPr lang="en-US" smtClean="0"/>
              <a:t>Saturday May 07, 2011</a:t>
            </a:r>
            <a:endParaRPr lang="en-US"/>
          </a:p>
        </p:txBody>
      </p:sp>
      <p:sp>
        <p:nvSpPr>
          <p:cNvPr id="69636" name="Rectangle 4"/>
          <p:cNvSpPr>
            <a:spLocks noGrp="1" noChangeArrowheads="1"/>
          </p:cNvSpPr>
          <p:nvPr>
            <p:ph type="ftr" sz="quarter" idx="2"/>
          </p:nvPr>
        </p:nvSpPr>
        <p:spPr bwMode="auto">
          <a:xfrm>
            <a:off x="0" y="9613579"/>
            <a:ext cx="2910854" cy="506732"/>
          </a:xfrm>
          <a:prstGeom prst="rect">
            <a:avLst/>
          </a:prstGeom>
          <a:noFill/>
          <a:ln w="9525">
            <a:noFill/>
            <a:miter lim="800000"/>
            <a:headEnd/>
            <a:tailEnd/>
          </a:ln>
          <a:effectLst/>
        </p:spPr>
        <p:txBody>
          <a:bodyPr vert="horz" wrap="square" lIns="97275" tIns="48638" rIns="97275" bIns="48638" numCol="1" anchor="b" anchorCtr="0" compatLnSpc="1">
            <a:prstTxWarp prst="textNoShape">
              <a:avLst/>
            </a:prstTxWarp>
          </a:bodyPr>
          <a:lstStyle>
            <a:lvl1pPr defTabSz="972783">
              <a:defRPr sz="13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9"/>
            <a:ext cx="2910854" cy="506732"/>
          </a:xfrm>
          <a:prstGeom prst="rect">
            <a:avLst/>
          </a:prstGeom>
          <a:noFill/>
          <a:ln w="9525">
            <a:noFill/>
            <a:miter lim="800000"/>
            <a:headEnd/>
            <a:tailEnd/>
          </a:ln>
          <a:effectLst/>
        </p:spPr>
        <p:txBody>
          <a:bodyPr vert="horz" wrap="square" lIns="97275" tIns="48638" rIns="97275" bIns="48638" numCol="1" anchor="b" anchorCtr="0" compatLnSpc="1">
            <a:prstTxWarp prst="textNoShape">
              <a:avLst/>
            </a:prstTxWarp>
          </a:bodyPr>
          <a:lstStyle>
            <a:lvl1pPr algn="r" defTabSz="972783">
              <a:defRPr sz="1300"/>
            </a:lvl1pPr>
          </a:lstStyle>
          <a:p>
            <a:fld id="{FCC9BE4C-DB34-4927-840B-7FF8C2387A2D}" type="slidenum">
              <a:rPr lang="en-US"/>
              <a:pPr/>
              <a:t>‹#›</a:t>
            </a:fld>
            <a:endParaRPr lang="en-US"/>
          </a:p>
        </p:txBody>
      </p:sp>
    </p:spTree>
    <p:extLst>
      <p:ext uri="{BB962C8B-B14F-4D97-AF65-F5344CB8AC3E}">
        <p14:creationId xmlns:p14="http://schemas.microsoft.com/office/powerpoint/2010/main" val="229693638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6"/>
            <a:ext cx="2910854" cy="506732"/>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lvl1pPr defTabSz="972783">
              <a:defRPr sz="1300"/>
            </a:lvl1pPr>
          </a:lstStyle>
          <a:p>
            <a:r>
              <a:rPr lang="en-US" smtClean="0"/>
              <a:t>Lecture 21: Architectural Design</a:t>
            </a:r>
            <a:endParaRPr lang="en-US"/>
          </a:p>
        </p:txBody>
      </p:sp>
      <p:sp>
        <p:nvSpPr>
          <p:cNvPr id="4099" name="Rectangle 3"/>
          <p:cNvSpPr>
            <a:spLocks noGrp="1" noChangeArrowheads="1"/>
          </p:cNvSpPr>
          <p:nvPr>
            <p:ph type="dt" idx="1"/>
          </p:nvPr>
        </p:nvSpPr>
        <p:spPr bwMode="auto">
          <a:xfrm>
            <a:off x="3807446" y="6"/>
            <a:ext cx="2910854" cy="506732"/>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lvl1pPr algn="r" defTabSz="972783">
              <a:defRPr sz="1300"/>
            </a:lvl1pPr>
          </a:lstStyle>
          <a:p>
            <a:r>
              <a:rPr lang="en-US" smtClean="0"/>
              <a:t>Saturday May 07,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62" y="4807584"/>
            <a:ext cx="4928186" cy="4555811"/>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615172"/>
            <a:ext cx="2910854" cy="506732"/>
          </a:xfrm>
          <a:prstGeom prst="rect">
            <a:avLst/>
          </a:prstGeom>
          <a:noFill/>
          <a:ln w="9525">
            <a:noFill/>
            <a:miter lim="800000"/>
            <a:headEnd/>
            <a:tailEnd/>
          </a:ln>
        </p:spPr>
        <p:txBody>
          <a:bodyPr vert="horz" wrap="square" lIns="97275" tIns="48638" rIns="97275" bIns="48638" numCol="1" anchor="b" anchorCtr="0" compatLnSpc="1">
            <a:prstTxWarp prst="textNoShape">
              <a:avLst/>
            </a:prstTxWarp>
          </a:bodyPr>
          <a:lstStyle>
            <a:lvl1pPr defTabSz="972783">
              <a:defRPr sz="13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2"/>
            <a:ext cx="2910854" cy="506732"/>
          </a:xfrm>
          <a:prstGeom prst="rect">
            <a:avLst/>
          </a:prstGeom>
          <a:noFill/>
          <a:ln w="9525">
            <a:noFill/>
            <a:miter lim="800000"/>
            <a:headEnd/>
            <a:tailEnd/>
          </a:ln>
        </p:spPr>
        <p:txBody>
          <a:bodyPr vert="horz" wrap="square" lIns="97275" tIns="48638" rIns="97275" bIns="48638" numCol="1" anchor="b" anchorCtr="0" compatLnSpc="1">
            <a:prstTxWarp prst="textNoShape">
              <a:avLst/>
            </a:prstTxWarp>
          </a:bodyPr>
          <a:lstStyle>
            <a:lvl1pPr algn="r" defTabSz="972783">
              <a:defRPr sz="1300"/>
            </a:lvl1pPr>
          </a:lstStyle>
          <a:p>
            <a:fld id="{038339ED-2296-4DD2-8DDA-3E9131096126}" type="slidenum">
              <a:rPr lang="en-US"/>
              <a:pPr/>
              <a:t>‹#›</a:t>
            </a:fld>
            <a:endParaRPr lang="en-US"/>
          </a:p>
        </p:txBody>
      </p:sp>
    </p:spTree>
    <p:extLst>
      <p:ext uri="{BB962C8B-B14F-4D97-AF65-F5344CB8AC3E}">
        <p14:creationId xmlns:p14="http://schemas.microsoft.com/office/powerpoint/2010/main" val="421002995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62" y="4807584"/>
            <a:ext cx="4928186" cy="4555811"/>
          </a:xfrm>
          <a:prstGeom prst="rect">
            <a:avLst/>
          </a:prstGeom>
          <a:solidFill>
            <a:srgbClr val="FFFFFF"/>
          </a:solidFill>
          <a:ln>
            <a:solidFill>
              <a:srgbClr val="000000"/>
            </a:solidFill>
            <a:miter lim="800000"/>
            <a:headEnd/>
            <a:tailEnd/>
          </a:ln>
        </p:spPr>
        <p:txBody>
          <a:bodyPr lIns="97275" tIns="48638" rIns="97275" bIns="48638"/>
          <a:lstStyle/>
          <a:p>
            <a:endParaRPr lang="en-US" dirty="0"/>
          </a:p>
        </p:txBody>
      </p:sp>
      <p:sp>
        <p:nvSpPr>
          <p:cNvPr id="2" name="Date Placeholder 1"/>
          <p:cNvSpPr>
            <a:spLocks noGrp="1"/>
          </p:cNvSpPr>
          <p:nvPr>
            <p:ph type="dt" idx="10"/>
          </p:nvPr>
        </p:nvSpPr>
        <p:spPr/>
        <p:txBody>
          <a:bodyPr/>
          <a:lstStyle/>
          <a:p>
            <a:r>
              <a:rPr lang="en-US" smtClean="0"/>
              <a:t>Saturday May 07,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21: Architectural Design</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8339ED-2296-4DD2-8DDA-3E9131096126}" type="slidenum">
              <a:rPr lang="en-US" smtClean="0"/>
              <a:pPr/>
              <a:t>24</a:t>
            </a:fld>
            <a:endParaRPr lang="en-US"/>
          </a:p>
        </p:txBody>
      </p:sp>
      <p:sp>
        <p:nvSpPr>
          <p:cNvPr id="5" name="Date Placeholder 4"/>
          <p:cNvSpPr>
            <a:spLocks noGrp="1"/>
          </p:cNvSpPr>
          <p:nvPr>
            <p:ph type="dt" idx="11"/>
          </p:nvPr>
        </p:nvSpPr>
        <p:spPr/>
        <p:txBody>
          <a:bodyPr/>
          <a:lstStyle/>
          <a:p>
            <a:r>
              <a:rPr lang="en-US" smtClean="0"/>
              <a:t>Saturday May 07,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Header Placeholder 6"/>
          <p:cNvSpPr>
            <a:spLocks noGrp="1"/>
          </p:cNvSpPr>
          <p:nvPr>
            <p:ph type="hdr" sz="quarter" idx="13"/>
          </p:nvPr>
        </p:nvSpPr>
        <p:spPr/>
        <p:txBody>
          <a:bodyPr/>
          <a:lstStyle/>
          <a:p>
            <a:r>
              <a:rPr lang="en-US" smtClean="0"/>
              <a:t>Lecture 21: Architectural Design</a:t>
            </a:r>
            <a:endParaRPr lang="en-US"/>
          </a:p>
        </p:txBody>
      </p:sp>
    </p:spTree>
    <p:extLst>
      <p:ext uri="{BB962C8B-B14F-4D97-AF65-F5344CB8AC3E}">
        <p14:creationId xmlns:p14="http://schemas.microsoft.com/office/powerpoint/2010/main" val="3275380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Narrow">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traight Connector 28"/>
          <p:cNvSpPr>
            <a:spLocks noChangeShapeType="1"/>
          </p:cNvSpPr>
          <p:nvPr/>
        </p:nvSpPr>
        <p:spPr bwMode="auto">
          <a:xfrm>
            <a:off x="457200" y="8001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itle 1"/>
          <p:cNvSpPr>
            <a:spLocks noGrp="1"/>
          </p:cNvSpPr>
          <p:nvPr>
            <p:ph type="title"/>
          </p:nvPr>
        </p:nvSpPr>
        <p:spPr>
          <a:xfrm>
            <a:off x="457200" y="304800"/>
            <a:ext cx="8229600" cy="533400"/>
          </a:xfrm>
        </p:spPr>
        <p:txBody>
          <a:bodyPr/>
          <a:lstStyle/>
          <a:p>
            <a:r>
              <a:rPr lang="en-US" smtClean="0"/>
              <a:t>Click to edit Master title style</a:t>
            </a:r>
            <a:endParaRPr lang="en-US"/>
          </a:p>
        </p:txBody>
      </p:sp>
    </p:spTree>
    <p:extLst>
      <p:ext uri="{BB962C8B-B14F-4D97-AF65-F5344CB8AC3E}">
        <p14:creationId xmlns:p14="http://schemas.microsoft.com/office/powerpoint/2010/main" val="397452796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18</a:t>
            </a:r>
            <a:r>
              <a:rPr lang="en-US" dirty="0"/>
              <a:t/>
            </a:r>
            <a:br>
              <a:rPr lang="en-US" dirty="0"/>
            </a:br>
            <a:r>
              <a:rPr lang="en-US" dirty="0"/>
              <a:t>Architectural Design</a:t>
            </a:r>
            <a:br>
              <a:rPr lang="en-US" dirty="0"/>
            </a:br>
            <a:r>
              <a:rPr lang="en-US" dirty="0"/>
              <a:t/>
            </a:r>
            <a:br>
              <a:rPr lang="en-US" dirty="0"/>
            </a:b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a:t>SWE 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GB" dirty="0"/>
              <a:t>Explain the architectural design decisions that have to be made</a:t>
            </a:r>
          </a:p>
          <a:p>
            <a:pPr lvl="1"/>
            <a:r>
              <a:rPr lang="en-GB" dirty="0"/>
              <a:t>Introduce architectural styles</a:t>
            </a:r>
          </a:p>
          <a:p>
            <a:pPr lvl="1"/>
            <a:endParaRPr lang="en-GB" dirty="0"/>
          </a:p>
          <a:p>
            <a:r>
              <a:rPr lang="en-GB" dirty="0"/>
              <a:t>Architectural models</a:t>
            </a:r>
            <a:endParaRPr lang="en-US" dirty="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Layered architecture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646021137"/>
              </p:ext>
            </p:extLst>
          </p:nvPr>
        </p:nvGraphicFramePr>
        <p:xfrm>
          <a:off x="533400" y="1295399"/>
          <a:ext cx="8153400" cy="4953002"/>
        </p:xfrm>
        <a:graphic>
          <a:graphicData uri="http://schemas.openxmlformats.org/drawingml/2006/table">
            <a:tbl>
              <a:tblPr firstRow="1" bandRow="1">
                <a:tableStyleId>{5C22544A-7EE6-4342-B048-85BDC9FD1C3A}</a:tableStyleId>
              </a:tblPr>
              <a:tblGrid>
                <a:gridCol w="2224339"/>
                <a:gridCol w="5929061"/>
              </a:tblGrid>
              <a:tr h="396023">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Layered </a:t>
                      </a:r>
                      <a:r>
                        <a:rPr lang="en-GB" sz="1400" b="1" dirty="0" smtClean="0">
                          <a:solidFill>
                            <a:srgbClr val="000000"/>
                          </a:solidFill>
                          <a:latin typeface="Helvetica"/>
                          <a:ea typeface="Times New Roman"/>
                          <a:cs typeface="Helvetica"/>
                        </a:rPr>
                        <a:t>architecture</a:t>
                      </a:r>
                      <a:endParaRPr lang="en-GB" sz="1400" b="1" dirty="0">
                        <a:solidFill>
                          <a:srgbClr val="000000"/>
                        </a:solidFill>
                        <a:latin typeface="Helvetica"/>
                        <a:ea typeface="Times New Roman"/>
                        <a:cs typeface="Helvetica"/>
                      </a:endParaRPr>
                    </a:p>
                  </a:txBody>
                  <a:tcPr marL="68580" marR="68580" marT="0" marB="0"/>
                </a:tc>
              </a:tr>
              <a:tr h="911396">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Organizes the system into layers with related functionality associated with each layer. A layer provides services to the layer above it so the lowest-level layers represent core services that are likely to be used throughout the system. See Figure 6.6.</a:t>
                      </a:r>
                    </a:p>
                  </a:txBody>
                  <a:tcPr marL="68580" marR="68580" marT="0" marB="0"/>
                </a:tc>
              </a:tr>
              <a:tr h="455698">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 layered model of a system for sharing copyright documents held in different libraries, as shown in Figure 6.7.</a:t>
                      </a:r>
                    </a:p>
                  </a:txBody>
                  <a:tcPr marL="68580" marR="68580" marT="0" marB="0"/>
                </a:tc>
              </a:tr>
              <a:tr h="91139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building new facilities on top of existing systems; when the development is spread across several teams with each team responsibility for a layer of functionality; when there is a requirement for multi-level security.</a:t>
                      </a:r>
                    </a:p>
                  </a:txBody>
                  <a:tcPr marL="68580" marR="68580" marT="0" marB="0"/>
                </a:tc>
              </a:tr>
              <a:tr h="91139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Allows replacement of entire layers so long as the interface is maintained. Redundant facilities (e.g., authentication) can be provided in each layer to increase the dependability of the system.</a:t>
                      </a:r>
                    </a:p>
                  </a:txBody>
                  <a:tcPr marL="68580" marR="68580" marT="0" marB="0"/>
                </a:tc>
              </a:tr>
              <a:tr h="136709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p>
                  </a:txBody>
                  <a:tcPr marL="68580" marR="68580" marT="0" marB="0"/>
                </a:tc>
                <a:tc>
                  <a:txBody>
                    <a:bodyPr/>
                    <a:lstStyle/>
                    <a:p>
                      <a:pPr algn="l">
                        <a:spcAft>
                          <a:spcPts val="0"/>
                        </a:spcAft>
                        <a:tabLst>
                          <a:tab pos="342900" algn="l"/>
                          <a:tab pos="685800" algn="l"/>
                          <a:tab pos="1028700" algn="l"/>
                        </a:tabLst>
                      </a:pPr>
                      <a:r>
                        <a:rPr lang="en-GB" sz="1400" dirty="0">
                          <a:solidFill>
                            <a:srgbClr val="000000"/>
                          </a:solidFill>
                          <a:latin typeface="Helvetica"/>
                          <a:ea typeface="Times New Roman"/>
                          <a:cs typeface="Helvetica"/>
                        </a:rPr>
                        <a:t>In practice, providing a clean separation between layers is often difficult and a high-level layer may have to interact directly with lower-level layers rather than through the layer immediately below it. Performance can be a problem because of multiple levels of interpretation of a service request as it is processed at each layer</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10</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32004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24</a:t>
            </a:r>
            <a:endParaRPr lang="en-US" sz="1400" b="1">
              <a:solidFill>
                <a:srgbClr val="FFFFFF"/>
              </a:solidFill>
            </a:endParaRPr>
          </a:p>
        </p:txBody>
      </p:sp>
    </p:spTree>
    <p:extLst>
      <p:ext uri="{BB962C8B-B14F-4D97-AF65-F5344CB8AC3E}">
        <p14:creationId xmlns:p14="http://schemas.microsoft.com/office/powerpoint/2010/main" val="7833592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architecture of the LIBSYS system</a:t>
            </a:r>
            <a:r>
              <a:rPr lang="en-GB" dirty="0" smtClean="0"/>
              <a:t> </a:t>
            </a:r>
            <a:endParaRPr lang="en-US" dirty="0"/>
          </a:p>
        </p:txBody>
      </p:sp>
      <p:pic>
        <p:nvPicPr>
          <p:cNvPr id="4" name="Content Placeholder 3" descr="6.7 LIBSYSArch.eps"/>
          <p:cNvPicPr>
            <a:picLocks noGrp="1" noChangeAspect="1"/>
          </p:cNvPicPr>
          <p:nvPr>
            <p:ph sz="quarter" idx="1"/>
          </p:nvPr>
        </p:nvPicPr>
        <p:blipFill rotWithShape="1">
          <a:blip r:embed="rId2">
            <a:duotone>
              <a:prstClr val="black"/>
              <a:schemeClr val="accent1">
                <a:tint val="45000"/>
                <a:satMod val="400000"/>
              </a:schemeClr>
            </a:duotone>
          </a:blip>
          <a:srcRect l="-809" r="-402"/>
          <a:stretch/>
        </p:blipFill>
        <p:spPr>
          <a:xfrm>
            <a:off x="1749778" y="1310640"/>
            <a:ext cx="5621866" cy="4937760"/>
          </a:xfrm>
        </p:spPr>
      </p:pic>
      <p:sp>
        <p:nvSpPr>
          <p:cNvPr id="5" name="Slide Number Placeholder 4"/>
          <p:cNvSpPr>
            <a:spLocks noGrp="1"/>
          </p:cNvSpPr>
          <p:nvPr>
            <p:ph type="sldNum" sz="quarter" idx="12"/>
          </p:nvPr>
        </p:nvSpPr>
        <p:spPr/>
        <p:txBody>
          <a:bodyPr/>
          <a:lstStyle/>
          <a:p>
            <a:fld id="{EC33B370-F672-B743-B3AF-248A63C17270}" type="slidenum">
              <a:rPr lang="en-US" smtClean="0"/>
              <a:pPr/>
              <a:t>11</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3530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24</a:t>
            </a:r>
            <a:endParaRPr lang="en-US" sz="1400" b="1">
              <a:solidFill>
                <a:srgbClr val="FFFFFF"/>
              </a:solidFill>
            </a:endParaRPr>
          </a:p>
        </p:txBody>
      </p:sp>
    </p:spTree>
    <p:extLst>
      <p:ext uri="{BB962C8B-B14F-4D97-AF65-F5344CB8AC3E}">
        <p14:creationId xmlns:p14="http://schemas.microsoft.com/office/powerpoint/2010/main" val="29366243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OSI Model (Networks)</a:t>
            </a:r>
            <a:endParaRPr lang="en-US" dirty="0"/>
          </a:p>
        </p:txBody>
      </p:sp>
      <p:sp>
        <p:nvSpPr>
          <p:cNvPr id="12" name="Content Placeholder 11"/>
          <p:cNvSpPr>
            <a:spLocks noGrp="1"/>
          </p:cNvSpPr>
          <p:nvPr>
            <p:ph sz="quarter" idx="1"/>
          </p:nvPr>
        </p:nvSpPr>
        <p:spPr/>
        <p:txBody>
          <a:bodyPr/>
          <a:lstStyle/>
          <a:p>
            <a:r>
              <a:rPr lang="en-US" dirty="0" smtClean="0"/>
              <a:t>OSI : Open </a:t>
            </a:r>
            <a:r>
              <a:rPr lang="en-US" dirty="0"/>
              <a:t>Systems </a:t>
            </a:r>
            <a:r>
              <a:rPr lang="en-US" dirty="0" smtClean="0"/>
              <a:t>Interconnection </a:t>
            </a:r>
          </a:p>
          <a:p>
            <a:endParaRPr lang="en-US" dirty="0"/>
          </a:p>
          <a:p>
            <a:r>
              <a:rPr lang="en-US" dirty="0" smtClean="0"/>
              <a:t>Used in Network systems</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12</a:t>
            </a:fld>
            <a:endParaRPr lang="en-US"/>
          </a:p>
        </p:txBody>
      </p:sp>
      <p:pic>
        <p:nvPicPr>
          <p:cNvPr id="1026" name="Picture 2"/>
          <p:cNvPicPr>
            <a:picLocks noChangeAspect="1" noChangeArrowheads="1"/>
          </p:cNvPicPr>
          <p:nvPr/>
        </p:nvPicPr>
        <p:blipFill>
          <a:blip r:embed="rId2"/>
          <a:srcRect/>
          <a:stretch>
            <a:fillRect/>
          </a:stretch>
        </p:blipFill>
        <p:spPr bwMode="auto">
          <a:xfrm>
            <a:off x="5924550" y="1371600"/>
            <a:ext cx="3067050" cy="4976132"/>
          </a:xfrm>
          <a:prstGeom prst="rect">
            <a:avLst/>
          </a:prstGeom>
          <a:noFill/>
          <a:ln w="9525">
            <a:noFill/>
            <a:miter lim="800000"/>
            <a:headEnd/>
            <a:tailEnd/>
          </a:ln>
          <a:effectLst/>
        </p:spPr>
      </p:pic>
      <p:sp>
        <p:nvSpPr>
          <p:cNvPr id="103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2"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033"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034"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1035"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036"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037"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04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PB"/>
          <p:cNvSpPr/>
          <p:nvPr/>
        </p:nvSpPr>
        <p:spPr>
          <a:xfrm>
            <a:off x="12700" y="6718300"/>
            <a:ext cx="3848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24</a:t>
            </a:r>
            <a:endParaRPr lang="en-US" sz="1400" b="1">
              <a:solidFill>
                <a:srgbClr val="FFFFFF"/>
              </a:solidFill>
            </a:endParaRPr>
          </a:p>
        </p:txBody>
      </p:sp>
    </p:spTree>
    <p:extLst>
      <p:ext uri="{BB962C8B-B14F-4D97-AF65-F5344CB8AC3E}">
        <p14:creationId xmlns:p14="http://schemas.microsoft.com/office/powerpoint/2010/main" val="1844945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lIns="90487" tIns="44450" rIns="90487" bIns="44450"/>
          <a:lstStyle/>
          <a:p>
            <a:r>
              <a:rPr lang="en-GB" dirty="0" smtClean="0"/>
              <a:t>Repository architecture</a:t>
            </a:r>
            <a:endParaRPr lang="en-GB" dirty="0"/>
          </a:p>
        </p:txBody>
      </p:sp>
      <p:sp>
        <p:nvSpPr>
          <p:cNvPr id="13315" name="Rectangle 3"/>
          <p:cNvSpPr>
            <a:spLocks noGrp="1" noChangeArrowheads="1"/>
          </p:cNvSpPr>
          <p:nvPr>
            <p:ph sz="quarter" idx="1"/>
          </p:nvPr>
        </p:nvSpPr>
        <p:spPr>
          <a:noFill/>
          <a:ln/>
        </p:spPr>
        <p:txBody>
          <a:bodyPr lIns="90487" tIns="44450" rIns="90487" bIns="44450"/>
          <a:lstStyle/>
          <a:p>
            <a:pPr>
              <a:lnSpc>
                <a:spcPct val="90000"/>
              </a:lnSpc>
            </a:pPr>
            <a:r>
              <a:rPr lang="en-GB" dirty="0"/>
              <a:t>Sub-systems must exchange data. This </a:t>
            </a:r>
            <a:r>
              <a:rPr lang="en-GB" dirty="0" smtClean="0"/>
              <a:t/>
            </a:r>
            <a:br>
              <a:rPr lang="en-GB" dirty="0" smtClean="0"/>
            </a:br>
            <a:r>
              <a:rPr lang="en-GB" dirty="0" smtClean="0"/>
              <a:t>may </a:t>
            </a:r>
            <a:r>
              <a:rPr lang="en-GB" dirty="0"/>
              <a:t>be done in two ways:</a:t>
            </a:r>
          </a:p>
          <a:p>
            <a:pPr lvl="1">
              <a:lnSpc>
                <a:spcPct val="90000"/>
              </a:lnSpc>
            </a:pPr>
            <a:r>
              <a:rPr lang="en-GB" dirty="0"/>
              <a:t>Shared data is held in a central database or repository and may be accessed by all sub-systems;</a:t>
            </a:r>
          </a:p>
          <a:p>
            <a:pPr lvl="1">
              <a:lnSpc>
                <a:spcPct val="90000"/>
              </a:lnSpc>
            </a:pPr>
            <a:r>
              <a:rPr lang="en-GB" dirty="0"/>
              <a:t>Each sub-system maintains its own database and passes data explicitly to other sub-systems.</a:t>
            </a:r>
          </a:p>
          <a:p>
            <a:pPr>
              <a:lnSpc>
                <a:spcPct val="90000"/>
              </a:lnSpc>
            </a:pPr>
            <a:endParaRPr lang="en-GB" dirty="0" smtClean="0"/>
          </a:p>
          <a:p>
            <a:pPr>
              <a:lnSpc>
                <a:spcPct val="90000"/>
              </a:lnSpc>
            </a:pPr>
            <a:r>
              <a:rPr lang="en-GB" dirty="0" smtClean="0"/>
              <a:t>When </a:t>
            </a:r>
            <a:r>
              <a:rPr lang="en-GB" dirty="0"/>
              <a:t>large amounts of data are to be shared, the repository model of sharing is most commonly </a:t>
            </a:r>
            <a:r>
              <a:rPr lang="en-GB" dirty="0" smtClean="0"/>
              <a:t>used a this is an efficient data sharing mechanism.</a:t>
            </a:r>
            <a:endParaRPr lang="en-GB"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13</a:t>
            </a:fld>
            <a:endParaRPr lang="en-US"/>
          </a:p>
        </p:txBody>
      </p:sp>
      <p:grpSp>
        <p:nvGrpSpPr>
          <p:cNvPr id="6" name="Group 5"/>
          <p:cNvGrpSpPr/>
          <p:nvPr/>
        </p:nvGrpSpPr>
        <p:grpSpPr>
          <a:xfrm>
            <a:off x="6477000" y="5980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6.3.2</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32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1"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3322"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3323"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3324"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13325"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3326"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333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31" name="PB"/>
          <p:cNvSpPr/>
          <p:nvPr/>
        </p:nvSpPr>
        <p:spPr>
          <a:xfrm>
            <a:off x="12700" y="6718300"/>
            <a:ext cx="4165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3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24</a:t>
            </a:r>
            <a:endParaRPr lang="en-US" sz="1400" b="1">
              <a:solidFill>
                <a:srgbClr val="FFFFFF"/>
              </a:solidFill>
            </a:endParaRPr>
          </a:p>
        </p:txBody>
      </p:sp>
    </p:spTree>
    <p:extLst>
      <p:ext uri="{BB962C8B-B14F-4D97-AF65-F5344CB8AC3E}">
        <p14:creationId xmlns:p14="http://schemas.microsoft.com/office/powerpoint/2010/main" val="417886469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Repository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088178638"/>
              </p:ext>
            </p:extLst>
          </p:nvPr>
        </p:nvGraphicFramePr>
        <p:xfrm>
          <a:off x="381001" y="1447800"/>
          <a:ext cx="8458200" cy="4856480"/>
        </p:xfrm>
        <a:graphic>
          <a:graphicData uri="http://schemas.openxmlformats.org/drawingml/2006/table">
            <a:tbl>
              <a:tblPr firstRow="1" bandRow="1">
                <a:tableStyleId>{5C22544A-7EE6-4342-B048-85BDC9FD1C3A}</a:tableStyleId>
              </a:tblPr>
              <a:tblGrid>
                <a:gridCol w="1523999"/>
                <a:gridCol w="6934201"/>
              </a:tblGrid>
              <a:tr h="78740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Repository</a:t>
                      </a:r>
                      <a:r>
                        <a:rPr lang="en-GB" sz="1400" b="1" dirty="0" smtClean="0">
                          <a:solidFill>
                            <a:srgbClr val="000000"/>
                          </a:solidFill>
                          <a:latin typeface="Helvetica"/>
                          <a:ea typeface="Times New Roman"/>
                          <a:cs typeface="Helvetica"/>
                        </a:rPr>
                        <a:t> </a:t>
                      </a:r>
                      <a:endParaRPr lang="en-GB" sz="1400" b="1" dirty="0">
                        <a:solidFill>
                          <a:srgbClr val="000000"/>
                        </a:solidFill>
                        <a:latin typeface="Helvetica"/>
                        <a:ea typeface="Times New Roman"/>
                        <a:cs typeface="Helvetica"/>
                      </a:endParaRPr>
                    </a:p>
                  </a:txBody>
                  <a:tcPr marL="68580" marR="68580" marT="0" marB="0"/>
                </a:tc>
              </a:tr>
              <a:tr h="78740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 data in a system is managed in a central repository that is accessible to all system components. Components do not interact directly, only through the repository. </a:t>
                      </a:r>
                    </a:p>
                  </a:txBody>
                  <a:tcPr marL="68580" marR="68580" marT="0" marB="0"/>
                </a:tc>
              </a:tr>
              <a:tr h="787400">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Example</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6.9 is an example of an IDE where the components use a repository of system design information. Each software tool generates information which is then available for use by other tools.</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You should use this pattern when you have a system in which large volumes of information are generated that has to be stored for a long time. You may also use it in data-driven systems where the inclusion of data in the repository triggers an action or tool.</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Components can be independent—they do not need to know of the existence of other components. Changes made by one component can be propagated to all components. All data can be managed consistently (e.g., backups done at the same time) as it is all in one place. </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repository is a single point of failure so problems in the repository affect the whole system. May be inefficiencies in organizing all communication through the repository. Distributing the repository across several computers may be difficult</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14</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42"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44958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24</a:t>
            </a:r>
            <a:endParaRPr lang="en-US" sz="1400" b="1">
              <a:solidFill>
                <a:srgbClr val="FFFFFF"/>
              </a:solidFill>
            </a:endParaRPr>
          </a:p>
        </p:txBody>
      </p:sp>
    </p:spTree>
    <p:extLst>
      <p:ext uri="{BB962C8B-B14F-4D97-AF65-F5344CB8AC3E}">
        <p14:creationId xmlns:p14="http://schemas.microsoft.com/office/powerpoint/2010/main" val="8022639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repository architecture for an IDE</a:t>
            </a:r>
            <a:r>
              <a:rPr lang="en-GB" dirty="0" smtClean="0"/>
              <a:t> </a:t>
            </a:r>
            <a:endParaRPr lang="en-US" dirty="0"/>
          </a:p>
        </p:txBody>
      </p:sp>
      <p:pic>
        <p:nvPicPr>
          <p:cNvPr id="4" name="Content Placeholder 3" descr="6.9 RepositoryIDE.eps"/>
          <p:cNvPicPr>
            <a:picLocks noGrp="1" noChangeAspect="1"/>
          </p:cNvPicPr>
          <p:nvPr>
            <p:ph sz="quarter" idx="1"/>
          </p:nvPr>
        </p:nvPicPr>
        <p:blipFill>
          <a:blip r:embed="rId2">
            <a:duotone>
              <a:prstClr val="black"/>
              <a:schemeClr val="accent1">
                <a:tint val="45000"/>
                <a:satMod val="400000"/>
              </a:schemeClr>
            </a:duotone>
          </a:blip>
          <a:srcRect t="-12287" b="-12287"/>
          <a:stretch>
            <a:fillRect/>
          </a:stretch>
        </p:blipFill>
        <p:spPr>
          <a:xfrm>
            <a:off x="381000" y="1143000"/>
            <a:ext cx="8389544" cy="4613926"/>
          </a:xfrm>
        </p:spPr>
      </p:pic>
      <p:sp>
        <p:nvSpPr>
          <p:cNvPr id="5" name="Slide Number Placeholder 4"/>
          <p:cNvSpPr>
            <a:spLocks noGrp="1"/>
          </p:cNvSpPr>
          <p:nvPr>
            <p:ph type="sldNum" sz="quarter" idx="12"/>
          </p:nvPr>
        </p:nvSpPr>
        <p:spPr/>
        <p:txBody>
          <a:bodyPr/>
          <a:lstStyle/>
          <a:p>
            <a:fld id="{EC33B370-F672-B743-B3AF-248A63C17270}" type="slidenum">
              <a:rPr lang="en-US" smtClean="0"/>
              <a:pPr/>
              <a:t>15</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42"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48133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24</a:t>
            </a:r>
            <a:endParaRPr lang="en-US" sz="1400" b="1">
              <a:solidFill>
                <a:srgbClr val="FFFFFF"/>
              </a:solidFill>
            </a:endParaRPr>
          </a:p>
        </p:txBody>
      </p:sp>
    </p:spTree>
    <p:extLst>
      <p:ext uri="{BB962C8B-B14F-4D97-AF65-F5344CB8AC3E}">
        <p14:creationId xmlns:p14="http://schemas.microsoft.com/office/powerpoint/2010/main" val="20162776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a:noFill/>
          <a:ln/>
        </p:spPr>
        <p:txBody>
          <a:bodyPr lIns="90487" tIns="44450" rIns="90487" bIns="44450"/>
          <a:lstStyle/>
          <a:p>
            <a:r>
              <a:rPr lang="en-GB" dirty="0"/>
              <a:t>Repository architecture</a:t>
            </a:r>
          </a:p>
        </p:txBody>
      </p:sp>
      <p:sp>
        <p:nvSpPr>
          <p:cNvPr id="357379" name="Rectangle 3"/>
          <p:cNvSpPr>
            <a:spLocks noGrp="1" noChangeArrowheads="1"/>
          </p:cNvSpPr>
          <p:nvPr>
            <p:ph sz="quarter" idx="1"/>
          </p:nvPr>
        </p:nvSpPr>
        <p:spPr>
          <a:noFill/>
          <a:ln/>
        </p:spPr>
        <p:txBody>
          <a:bodyPr lIns="90487" tIns="44450" rIns="90487" bIns="44450"/>
          <a:lstStyle/>
          <a:p>
            <a:pPr>
              <a:lnSpc>
                <a:spcPct val="90000"/>
              </a:lnSpc>
            </a:pPr>
            <a:r>
              <a:rPr lang="en-GB" sz="2200" dirty="0"/>
              <a:t>Advantages</a:t>
            </a:r>
          </a:p>
          <a:p>
            <a:pPr lvl="1">
              <a:lnSpc>
                <a:spcPct val="90000"/>
              </a:lnSpc>
            </a:pPr>
            <a:r>
              <a:rPr lang="en-GB" sz="2200" dirty="0"/>
              <a:t>Efficient way to share large amounts of data;</a:t>
            </a:r>
          </a:p>
          <a:p>
            <a:pPr lvl="1">
              <a:lnSpc>
                <a:spcPct val="90000"/>
              </a:lnSpc>
            </a:pPr>
            <a:r>
              <a:rPr lang="en-GB" sz="2200" dirty="0"/>
              <a:t>Sub-systems need not be concerned with how data is produced Centralised management e.g. backup, security, etc.</a:t>
            </a:r>
          </a:p>
          <a:p>
            <a:pPr lvl="1">
              <a:lnSpc>
                <a:spcPct val="90000"/>
              </a:lnSpc>
            </a:pPr>
            <a:r>
              <a:rPr lang="en-GB" sz="2200" dirty="0"/>
              <a:t>Sharing model is published as the repository schema.</a:t>
            </a:r>
          </a:p>
          <a:p>
            <a:pPr>
              <a:lnSpc>
                <a:spcPct val="90000"/>
              </a:lnSpc>
            </a:pPr>
            <a:endParaRPr lang="en-GB" sz="2200" dirty="0" smtClean="0"/>
          </a:p>
          <a:p>
            <a:pPr>
              <a:lnSpc>
                <a:spcPct val="90000"/>
              </a:lnSpc>
            </a:pPr>
            <a:r>
              <a:rPr lang="en-GB" sz="2200" dirty="0" smtClean="0"/>
              <a:t>Disadvantages</a:t>
            </a:r>
            <a:endParaRPr lang="en-GB" sz="2200" dirty="0"/>
          </a:p>
          <a:p>
            <a:pPr lvl="1">
              <a:lnSpc>
                <a:spcPct val="90000"/>
              </a:lnSpc>
            </a:pPr>
            <a:r>
              <a:rPr lang="en-GB" sz="2200" dirty="0"/>
              <a:t>Sub-systems must agree on a repository data model. Inevitably a compromise;</a:t>
            </a:r>
          </a:p>
          <a:p>
            <a:pPr lvl="1">
              <a:lnSpc>
                <a:spcPct val="90000"/>
              </a:lnSpc>
            </a:pPr>
            <a:r>
              <a:rPr lang="en-GB" sz="2200" dirty="0"/>
              <a:t>Data evolution is difficult and expensive;</a:t>
            </a:r>
          </a:p>
          <a:p>
            <a:pPr lvl="1">
              <a:lnSpc>
                <a:spcPct val="90000"/>
              </a:lnSpc>
            </a:pPr>
            <a:r>
              <a:rPr lang="en-GB" sz="2200" dirty="0"/>
              <a:t>No scope for specific management policies;</a:t>
            </a:r>
          </a:p>
          <a:p>
            <a:pPr lvl="1">
              <a:lnSpc>
                <a:spcPct val="90000"/>
              </a:lnSpc>
            </a:pPr>
            <a:r>
              <a:rPr lang="en-GB" sz="2200" dirty="0"/>
              <a:t>Difficult to distribute efficiently.</a:t>
            </a:r>
          </a:p>
        </p:txBody>
      </p:sp>
      <p:sp>
        <p:nvSpPr>
          <p:cNvPr id="5" name="Slide Number Placeholder 5"/>
          <p:cNvSpPr>
            <a:spLocks noGrp="1"/>
          </p:cNvSpPr>
          <p:nvPr>
            <p:ph type="sldNum" sz="quarter" idx="12"/>
          </p:nvPr>
        </p:nvSpPr>
        <p:spPr/>
        <p:txBody>
          <a:bodyPr/>
          <a:lstStyle/>
          <a:p>
            <a:fld id="{BA91E717-0633-497F-A0FA-C4C9F58E6E32}" type="slidenum">
              <a:rPr lang="ar-SA"/>
              <a:pPr/>
              <a:t>16</a:t>
            </a:fld>
            <a:endParaRPr lang="en-US"/>
          </a:p>
        </p:txBody>
      </p:sp>
      <p:sp>
        <p:nvSpPr>
          <p:cNvPr id="35738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82"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57383"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57384"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57385"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357386"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357387"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35739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92" name="PB"/>
          <p:cNvSpPr/>
          <p:nvPr/>
        </p:nvSpPr>
        <p:spPr>
          <a:xfrm>
            <a:off x="12700" y="6718300"/>
            <a:ext cx="51435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9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24</a:t>
            </a:r>
            <a:endParaRPr lang="en-US" sz="1400" b="1">
              <a:solidFill>
                <a:srgbClr val="FFFFFF"/>
              </a:solidFill>
            </a:endParaRPr>
          </a:p>
        </p:txBody>
      </p:sp>
    </p:spTree>
    <p:extLst>
      <p:ext uri="{BB962C8B-B14F-4D97-AF65-F5344CB8AC3E}">
        <p14:creationId xmlns:p14="http://schemas.microsoft.com/office/powerpoint/2010/main" val="15826176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7379">
                                            <p:txEl>
                                              <p:pRg st="1" end="1"/>
                                            </p:txEl>
                                          </p:spTgt>
                                        </p:tgtEl>
                                        <p:attrNameLst>
                                          <p:attrName>style.visibility</p:attrName>
                                        </p:attrNameLst>
                                      </p:cBhvr>
                                      <p:to>
                                        <p:strVal val="visible"/>
                                      </p:to>
                                    </p:set>
                                    <p:animEffect transition="in" filter="wipe(left)">
                                      <p:cBhvr>
                                        <p:cTn id="7" dur="500"/>
                                        <p:tgtEl>
                                          <p:spTgt spid="357379">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57379">
                                            <p:txEl>
                                              <p:pRg st="2" end="2"/>
                                            </p:txEl>
                                          </p:spTgt>
                                        </p:tgtEl>
                                        <p:attrNameLst>
                                          <p:attrName>style.visibility</p:attrName>
                                        </p:attrNameLst>
                                      </p:cBhvr>
                                      <p:to>
                                        <p:strVal val="visible"/>
                                      </p:to>
                                    </p:set>
                                    <p:animEffect transition="in" filter="wipe(left)">
                                      <p:cBhvr>
                                        <p:cTn id="10" dur="500"/>
                                        <p:tgtEl>
                                          <p:spTgt spid="357379">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57379">
                                            <p:txEl>
                                              <p:pRg st="3" end="3"/>
                                            </p:txEl>
                                          </p:spTgt>
                                        </p:tgtEl>
                                        <p:attrNameLst>
                                          <p:attrName>style.visibility</p:attrName>
                                        </p:attrNameLst>
                                      </p:cBhvr>
                                      <p:to>
                                        <p:strVal val="visible"/>
                                      </p:to>
                                    </p:set>
                                    <p:animEffect transition="in" filter="wipe(left)">
                                      <p:cBhvr>
                                        <p:cTn id="13" dur="500"/>
                                        <p:tgtEl>
                                          <p:spTgt spid="35737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57379">
                                            <p:txEl>
                                              <p:pRg st="6" end="6"/>
                                            </p:txEl>
                                          </p:spTgt>
                                        </p:tgtEl>
                                        <p:attrNameLst>
                                          <p:attrName>style.visibility</p:attrName>
                                        </p:attrNameLst>
                                      </p:cBhvr>
                                      <p:to>
                                        <p:strVal val="visible"/>
                                      </p:to>
                                    </p:set>
                                    <p:animEffect transition="in" filter="wipe(left)">
                                      <p:cBhvr>
                                        <p:cTn id="18" dur="500"/>
                                        <p:tgtEl>
                                          <p:spTgt spid="357379">
                                            <p:txEl>
                                              <p:pRg st="6" end="6"/>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57379">
                                            <p:txEl>
                                              <p:pRg st="7" end="7"/>
                                            </p:txEl>
                                          </p:spTgt>
                                        </p:tgtEl>
                                        <p:attrNameLst>
                                          <p:attrName>style.visibility</p:attrName>
                                        </p:attrNameLst>
                                      </p:cBhvr>
                                      <p:to>
                                        <p:strVal val="visible"/>
                                      </p:to>
                                    </p:set>
                                    <p:animEffect transition="in" filter="wipe(left)">
                                      <p:cBhvr>
                                        <p:cTn id="21" dur="500"/>
                                        <p:tgtEl>
                                          <p:spTgt spid="357379">
                                            <p:txEl>
                                              <p:pRg st="7" end="7"/>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357379">
                                            <p:txEl>
                                              <p:pRg st="8" end="8"/>
                                            </p:txEl>
                                          </p:spTgt>
                                        </p:tgtEl>
                                        <p:attrNameLst>
                                          <p:attrName>style.visibility</p:attrName>
                                        </p:attrNameLst>
                                      </p:cBhvr>
                                      <p:to>
                                        <p:strVal val="visible"/>
                                      </p:to>
                                    </p:set>
                                    <p:animEffect transition="in" filter="wipe(left)">
                                      <p:cBhvr>
                                        <p:cTn id="24" dur="500"/>
                                        <p:tgtEl>
                                          <p:spTgt spid="357379">
                                            <p:txEl>
                                              <p:pRg st="8" end="8"/>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357379">
                                            <p:txEl>
                                              <p:pRg st="9" end="9"/>
                                            </p:txEl>
                                          </p:spTgt>
                                        </p:tgtEl>
                                        <p:attrNameLst>
                                          <p:attrName>style.visibility</p:attrName>
                                        </p:attrNameLst>
                                      </p:cBhvr>
                                      <p:to>
                                        <p:strVal val="visible"/>
                                      </p:to>
                                    </p:set>
                                    <p:animEffect transition="in" filter="wipe(left)">
                                      <p:cBhvr>
                                        <p:cTn id="27" dur="500"/>
                                        <p:tgtEl>
                                          <p:spTgt spid="3573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dirty="0"/>
              <a:t>Client-server</a:t>
            </a:r>
            <a:r>
              <a:rPr lang="en-GB" dirty="0" smtClean="0"/>
              <a:t> architecture</a:t>
            </a:r>
            <a:endParaRPr lang="en-GB" dirty="0"/>
          </a:p>
        </p:txBody>
      </p:sp>
      <p:sp>
        <p:nvSpPr>
          <p:cNvPr id="16387" name="Rectangle 3"/>
          <p:cNvSpPr>
            <a:spLocks noGrp="1" noChangeArrowheads="1"/>
          </p:cNvSpPr>
          <p:nvPr>
            <p:ph sz="quarter" idx="1"/>
          </p:nvPr>
        </p:nvSpPr>
        <p:spPr>
          <a:noFill/>
          <a:ln/>
        </p:spPr>
        <p:txBody>
          <a:bodyPr lIns="90487" tIns="44450" rIns="90487" bIns="44450"/>
          <a:lstStyle/>
          <a:p>
            <a:pPr>
              <a:lnSpc>
                <a:spcPct val="90000"/>
              </a:lnSpc>
            </a:pPr>
            <a:r>
              <a:rPr lang="en-GB" dirty="0" smtClean="0"/>
              <a:t>Distributed </a:t>
            </a:r>
            <a:r>
              <a:rPr lang="en-GB" dirty="0"/>
              <a:t>system model which shows </a:t>
            </a:r>
            <a:r>
              <a:rPr lang="en-GB" dirty="0" smtClean="0"/>
              <a:t/>
            </a:r>
            <a:br>
              <a:rPr lang="en-GB" dirty="0" smtClean="0"/>
            </a:br>
            <a:r>
              <a:rPr lang="en-GB" dirty="0" smtClean="0"/>
              <a:t>how </a:t>
            </a:r>
            <a:r>
              <a:rPr lang="en-GB" dirty="0"/>
              <a:t>data and processing is distributed </a:t>
            </a:r>
            <a:r>
              <a:rPr lang="en-GB" dirty="0" smtClean="0"/>
              <a:t/>
            </a:r>
            <a:br>
              <a:rPr lang="en-GB" dirty="0" smtClean="0"/>
            </a:br>
            <a:r>
              <a:rPr lang="en-GB" dirty="0" smtClean="0"/>
              <a:t>across </a:t>
            </a:r>
            <a:r>
              <a:rPr lang="en-GB" dirty="0"/>
              <a:t>a range of components</a:t>
            </a:r>
            <a:r>
              <a:rPr lang="en-GB" dirty="0" smtClean="0"/>
              <a:t>.</a:t>
            </a:r>
          </a:p>
          <a:p>
            <a:pPr lvl="1">
              <a:lnSpc>
                <a:spcPct val="90000"/>
              </a:lnSpc>
            </a:pPr>
            <a:r>
              <a:rPr lang="en-GB" dirty="0" smtClean="0"/>
              <a:t>Can be implemented on a single computer.</a:t>
            </a:r>
          </a:p>
          <a:p>
            <a:pPr>
              <a:lnSpc>
                <a:spcPct val="90000"/>
              </a:lnSpc>
            </a:pPr>
            <a:endParaRPr lang="en-GB" dirty="0" smtClean="0"/>
          </a:p>
          <a:p>
            <a:pPr>
              <a:lnSpc>
                <a:spcPct val="90000"/>
              </a:lnSpc>
            </a:pPr>
            <a:r>
              <a:rPr lang="en-GB" dirty="0" smtClean="0"/>
              <a:t>Set </a:t>
            </a:r>
            <a:r>
              <a:rPr lang="en-GB" dirty="0"/>
              <a:t>of stand-alone servers which provide specific services such as printing, data management, etc.</a:t>
            </a:r>
          </a:p>
          <a:p>
            <a:pPr>
              <a:lnSpc>
                <a:spcPct val="90000"/>
              </a:lnSpc>
            </a:pPr>
            <a:endParaRPr lang="en-GB" dirty="0" smtClean="0"/>
          </a:p>
          <a:p>
            <a:pPr>
              <a:lnSpc>
                <a:spcPct val="90000"/>
              </a:lnSpc>
            </a:pPr>
            <a:r>
              <a:rPr lang="en-GB" dirty="0" smtClean="0"/>
              <a:t>Set </a:t>
            </a:r>
            <a:r>
              <a:rPr lang="en-GB" dirty="0"/>
              <a:t>of clients which call on these services.</a:t>
            </a:r>
          </a:p>
          <a:p>
            <a:pPr>
              <a:lnSpc>
                <a:spcPct val="90000"/>
              </a:lnSpc>
            </a:pPr>
            <a:endParaRPr lang="en-GB" dirty="0" smtClean="0"/>
          </a:p>
          <a:p>
            <a:pPr>
              <a:lnSpc>
                <a:spcPct val="90000"/>
              </a:lnSpc>
            </a:pPr>
            <a:r>
              <a:rPr lang="en-GB" dirty="0" smtClean="0"/>
              <a:t>Network </a:t>
            </a:r>
            <a:r>
              <a:rPr lang="en-GB" dirty="0"/>
              <a:t>which allows clients to access servers.</a:t>
            </a:r>
          </a:p>
        </p:txBody>
      </p:sp>
      <p:sp>
        <p:nvSpPr>
          <p:cNvPr id="4" name="Slide Number Placeholder 3"/>
          <p:cNvSpPr>
            <a:spLocks noGrp="1"/>
          </p:cNvSpPr>
          <p:nvPr>
            <p:ph type="sldNum" sz="quarter" idx="12"/>
          </p:nvPr>
        </p:nvSpPr>
        <p:spPr/>
        <p:txBody>
          <a:bodyPr/>
          <a:lstStyle/>
          <a:p>
            <a:fld id="{EC33B370-F672-B743-B3AF-248A63C17270}" type="slidenum">
              <a:rPr lang="en-US" smtClean="0"/>
              <a:pPr/>
              <a:t>17</a:t>
            </a:fld>
            <a:endParaRPr lang="en-US"/>
          </a:p>
        </p:txBody>
      </p:sp>
      <p:grpSp>
        <p:nvGrpSpPr>
          <p:cNvPr id="6" name="Group 5"/>
          <p:cNvGrpSpPr/>
          <p:nvPr/>
        </p:nvGrpSpPr>
        <p:grpSpPr>
          <a:xfrm>
            <a:off x="6477000" y="5218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6.3.3</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639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6394"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6395"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6396"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6397"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16398"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640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3" name="PB"/>
          <p:cNvSpPr/>
          <p:nvPr/>
        </p:nvSpPr>
        <p:spPr>
          <a:xfrm>
            <a:off x="12700" y="6718300"/>
            <a:ext cx="5461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24</a:t>
            </a:r>
            <a:endParaRPr lang="en-US" sz="1400" b="1">
              <a:solidFill>
                <a:srgbClr val="FFFFFF"/>
              </a:solidFill>
            </a:endParaRPr>
          </a:p>
        </p:txBody>
      </p:sp>
    </p:spTree>
    <p:extLst>
      <p:ext uri="{BB962C8B-B14F-4D97-AF65-F5344CB8AC3E}">
        <p14:creationId xmlns:p14="http://schemas.microsoft.com/office/powerpoint/2010/main" val="318316502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Client–server pattern</a:t>
            </a:r>
            <a:r>
              <a:rPr lang="en-GB" dirty="0" smtClean="0"/>
              <a:t> </a:t>
            </a:r>
            <a:endParaRPr lang="en-US" dirty="0"/>
          </a:p>
        </p:txBody>
      </p:sp>
      <p:graphicFrame>
        <p:nvGraphicFramePr>
          <p:cNvPr id="4" name="Content Placeholder 3"/>
          <p:cNvGraphicFramePr>
            <a:graphicFrameLocks noGrp="1"/>
          </p:cNvGraphicFramePr>
          <p:nvPr>
            <p:ph sz="quarter" idx="1"/>
          </p:nvPr>
        </p:nvGraphicFramePr>
        <p:xfrm>
          <a:off x="930107" y="1600200"/>
          <a:ext cx="7298479" cy="4211320"/>
        </p:xfrm>
        <a:graphic>
          <a:graphicData uri="http://schemas.openxmlformats.org/drawingml/2006/table">
            <a:tbl>
              <a:tblPr firstRow="1" bandRow="1">
                <a:tableStyleId>{5C22544A-7EE6-4342-B048-85BDC9FD1C3A}</a:tableStyleId>
              </a:tblPr>
              <a:tblGrid>
                <a:gridCol w="1847313"/>
                <a:gridCol w="5451166"/>
              </a:tblGrid>
              <a:tr h="37084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Client-</a:t>
                      </a:r>
                      <a:r>
                        <a:rPr lang="en-GB" sz="1400" b="1" dirty="0" smtClean="0">
                          <a:solidFill>
                            <a:srgbClr val="000000"/>
                          </a:solidFill>
                          <a:latin typeface="Helvetica"/>
                          <a:ea typeface="Times New Roman"/>
                          <a:cs typeface="Helvetica"/>
                        </a:rPr>
                        <a:t>server</a:t>
                      </a:r>
                      <a:endParaRPr lang="en-GB" sz="1400" b="1" dirty="0">
                        <a:solidFill>
                          <a:srgbClr val="000000"/>
                        </a:solidFill>
                        <a:latin typeface="Helvetica"/>
                        <a:ea typeface="Times New Roman"/>
                        <a:cs typeface="Helvetica"/>
                      </a:endParaRPr>
                    </a:p>
                  </a:txBody>
                  <a:tcPr marL="68580" marR="68580" marT="0" marB="0"/>
                </a:tc>
              </a:tr>
              <a:tr h="339165">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In a client–server architecture, the functionality of the system is organized into services, with each service delivered from a separate server. Clients are users of these services and access servers to make use of them.</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6.11 is an example of a film and video/DVD library organized as a client–server system.</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data in a shared database has to be accessed from a range of locations. Because servers can be replicated, may also be used when the load on a system is variable.</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principal advantage of this model is that servers can be distributed across a network. General functionality (e.g., a printing service) can be available to all clients and does not need to be implemented by all services. </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Each service is a single point of failure so susceptible to denial of service attacks or server failure. Performance may be unpredictable because it depends on the network as well as the system. May be management problems if servers are owned by different organizations</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18</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5791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24</a:t>
            </a:r>
            <a:endParaRPr lang="en-US" sz="1400" b="1">
              <a:solidFill>
                <a:srgbClr val="FFFFFF"/>
              </a:solidFill>
            </a:endParaRPr>
          </a:p>
        </p:txBody>
      </p:sp>
    </p:spTree>
    <p:extLst>
      <p:ext uri="{BB962C8B-B14F-4D97-AF65-F5344CB8AC3E}">
        <p14:creationId xmlns:p14="http://schemas.microsoft.com/office/powerpoint/2010/main" val="887982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 client–server architecture for a film library</a:t>
            </a:r>
            <a:r>
              <a:rPr lang="en-GB" sz="2800" dirty="0" smtClean="0"/>
              <a:t> </a:t>
            </a:r>
            <a:endParaRPr lang="en-US" sz="2800" dirty="0"/>
          </a:p>
        </p:txBody>
      </p:sp>
      <p:pic>
        <p:nvPicPr>
          <p:cNvPr id="4" name="Content Placeholder 3" descr="6.11 ClientServerFilmPhoto.eps"/>
          <p:cNvPicPr>
            <a:picLocks noGrp="1" noChangeAspect="1"/>
          </p:cNvPicPr>
          <p:nvPr>
            <p:ph sz="quarter" idx="1"/>
          </p:nvPr>
        </p:nvPicPr>
        <p:blipFill>
          <a:blip r:embed="rId2">
            <a:duotone>
              <a:prstClr val="black"/>
              <a:schemeClr val="accent1">
                <a:tint val="45000"/>
                <a:satMod val="400000"/>
              </a:schemeClr>
            </a:duotone>
          </a:blip>
          <a:srcRect l="-1062" r="-1062"/>
          <a:stretch>
            <a:fillRect/>
          </a:stretch>
        </p:blipFill>
        <p:spPr>
          <a:xfrm>
            <a:off x="457200" y="1371600"/>
            <a:ext cx="8216025" cy="4518497"/>
          </a:xfrm>
        </p:spPr>
      </p:pic>
      <p:sp>
        <p:nvSpPr>
          <p:cNvPr id="5" name="Slide Number Placeholder 4"/>
          <p:cNvSpPr>
            <a:spLocks noGrp="1"/>
          </p:cNvSpPr>
          <p:nvPr>
            <p:ph type="sldNum" sz="quarter" idx="12"/>
          </p:nvPr>
        </p:nvSpPr>
        <p:spPr/>
        <p:txBody>
          <a:bodyPr/>
          <a:lstStyle/>
          <a:p>
            <a:fld id="{EC33B370-F672-B743-B3AF-248A63C17270}" type="slidenum">
              <a:rPr lang="en-US" smtClean="0"/>
              <a:pPr/>
              <a:t>19</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61087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24</a:t>
            </a:r>
            <a:endParaRPr lang="en-US" sz="1400" b="1">
              <a:solidFill>
                <a:srgbClr val="FFFFFF"/>
              </a:solidFill>
            </a:endParaRPr>
          </a:p>
        </p:txBody>
      </p:sp>
    </p:spTree>
    <p:extLst>
      <p:ext uri="{BB962C8B-B14F-4D97-AF65-F5344CB8AC3E}">
        <p14:creationId xmlns:p14="http://schemas.microsoft.com/office/powerpoint/2010/main" val="12822877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views</a:t>
            </a:r>
            <a:endParaRPr lang="en-US" dirty="0"/>
          </a:p>
        </p:txBody>
      </p:sp>
      <p:sp>
        <p:nvSpPr>
          <p:cNvPr id="3" name="Content Placeholder 2"/>
          <p:cNvSpPr>
            <a:spLocks noGrp="1"/>
          </p:cNvSpPr>
          <p:nvPr>
            <p:ph sz="quarter" idx="1"/>
          </p:nvPr>
        </p:nvSpPr>
        <p:spPr/>
        <p:txBody>
          <a:bodyPr/>
          <a:lstStyle/>
          <a:p>
            <a:r>
              <a:rPr lang="en-US" dirty="0" smtClean="0"/>
              <a:t>What views or perspectives are useful </a:t>
            </a:r>
            <a:br>
              <a:rPr lang="en-US" dirty="0" smtClean="0"/>
            </a:br>
            <a:r>
              <a:rPr lang="en-US" dirty="0" smtClean="0"/>
              <a:t>when designing and documenting a system’s architecture?</a:t>
            </a:r>
            <a:endParaRPr lang="en-GB" dirty="0" smtClean="0"/>
          </a:p>
          <a:p>
            <a:r>
              <a:rPr lang="en-US" dirty="0" smtClean="0"/>
              <a:t>What notations should be used for describing architectural models?</a:t>
            </a:r>
          </a:p>
          <a:p>
            <a:endParaRPr lang="en-US" dirty="0" smtClean="0"/>
          </a:p>
          <a:p>
            <a:r>
              <a:rPr lang="en-US" dirty="0" smtClean="0"/>
              <a:t>Each architectural model only shows one view or perspective of the system. </a:t>
            </a:r>
          </a:p>
          <a:p>
            <a:pPr lvl="1"/>
            <a:r>
              <a:rPr lang="en-US" dirty="0" smtClean="0"/>
              <a:t>It might show how a system is decomposed into modules, how the run-time processes interact or the different ways in which system components are distributed across a network. For both design and documentation, you usually need to present multiple views of the software architecture.</a:t>
            </a:r>
            <a:r>
              <a:rPr lang="en-GB" dirty="0" smtClean="0"/>
              <a:t> </a:t>
            </a:r>
          </a:p>
          <a:p>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2</a:t>
            </a:fld>
            <a:endParaRPr lang="en-US"/>
          </a:p>
        </p:txBody>
      </p:sp>
      <p:grpSp>
        <p:nvGrpSpPr>
          <p:cNvPr id="6" name="Group 5"/>
          <p:cNvGrpSpPr/>
          <p:nvPr/>
        </p:nvGrpSpPr>
        <p:grpSpPr>
          <a:xfrm>
            <a:off x="6629402" y="533400"/>
            <a:ext cx="2285998" cy="1508867"/>
            <a:chOff x="5203650" y="328004"/>
            <a:chExt cx="3391970" cy="2238858"/>
          </a:xfrm>
        </p:grpSpPr>
        <p:sp>
          <p:nvSpPr>
            <p:cNvPr id="7" name="Horizontal Scroll 6"/>
            <p:cNvSpPr/>
            <p:nvPr/>
          </p:nvSpPr>
          <p:spPr>
            <a:xfrm>
              <a:off x="6131800" y="638502"/>
              <a:ext cx="2463820"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6.2</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42"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3"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4"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5"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6"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5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B"/>
          <p:cNvSpPr/>
          <p:nvPr/>
        </p:nvSpPr>
        <p:spPr>
          <a:xfrm>
            <a:off x="12700" y="6718300"/>
            <a:ext cx="6223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24</a:t>
            </a:r>
            <a:endParaRPr lang="en-US" sz="1400" b="1">
              <a:solidFill>
                <a:srgbClr val="FFFFFF"/>
              </a:solidFill>
            </a:endParaRPr>
          </a:p>
        </p:txBody>
      </p:sp>
    </p:spTree>
    <p:extLst>
      <p:ext uri="{BB962C8B-B14F-4D97-AF65-F5344CB8AC3E}">
        <p14:creationId xmlns:p14="http://schemas.microsoft.com/office/powerpoint/2010/main" val="28013801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a:noFill/>
          <a:ln/>
        </p:spPr>
        <p:txBody>
          <a:bodyPr lIns="90487" tIns="44450" rIns="90487" bIns="44450"/>
          <a:lstStyle/>
          <a:p>
            <a:r>
              <a:rPr lang="en-GB"/>
              <a:t>Client-server characteristics</a:t>
            </a:r>
          </a:p>
        </p:txBody>
      </p:sp>
      <p:sp>
        <p:nvSpPr>
          <p:cNvPr id="360451" name="Rectangle 3"/>
          <p:cNvSpPr>
            <a:spLocks noGrp="1" noChangeArrowheads="1"/>
          </p:cNvSpPr>
          <p:nvPr>
            <p:ph sz="quarter" idx="1"/>
          </p:nvPr>
        </p:nvSpPr>
        <p:spPr>
          <a:noFill/>
          <a:ln/>
        </p:spPr>
        <p:txBody>
          <a:bodyPr lIns="90487" tIns="44450" rIns="90487" bIns="44450"/>
          <a:lstStyle/>
          <a:p>
            <a:r>
              <a:rPr lang="en-GB" sz="2400" dirty="0"/>
              <a:t>Advantages</a:t>
            </a:r>
          </a:p>
          <a:p>
            <a:pPr lvl="1"/>
            <a:r>
              <a:rPr lang="en-GB" sz="2400" dirty="0"/>
              <a:t>Distribution of data is straightforward;</a:t>
            </a:r>
          </a:p>
          <a:p>
            <a:pPr lvl="1"/>
            <a:r>
              <a:rPr lang="en-GB" sz="2400" dirty="0"/>
              <a:t>Makes effective use of networked systems. May require cheaper hardware;</a:t>
            </a:r>
          </a:p>
          <a:p>
            <a:pPr lvl="1"/>
            <a:r>
              <a:rPr lang="en-GB" sz="2400" dirty="0"/>
              <a:t>Easy to add new servers or upgrade existing servers.</a:t>
            </a:r>
          </a:p>
          <a:p>
            <a:endParaRPr lang="en-GB" sz="2400" dirty="0" smtClean="0"/>
          </a:p>
          <a:p>
            <a:r>
              <a:rPr lang="en-GB" sz="2400" dirty="0" smtClean="0"/>
              <a:t>Disadvantages</a:t>
            </a:r>
            <a:endParaRPr lang="en-GB" sz="2400" dirty="0"/>
          </a:p>
          <a:p>
            <a:pPr lvl="1"/>
            <a:r>
              <a:rPr lang="en-GB" sz="2400" dirty="0"/>
              <a:t>No shared data model so sub-systems use different data organisation. Data interchange may be inefficient;</a:t>
            </a:r>
          </a:p>
          <a:p>
            <a:pPr lvl="1"/>
            <a:r>
              <a:rPr lang="en-GB" sz="2400" dirty="0"/>
              <a:t>Redundant management in each server;</a:t>
            </a:r>
          </a:p>
          <a:p>
            <a:pPr lvl="1"/>
            <a:r>
              <a:rPr lang="en-GB" sz="2400" dirty="0"/>
              <a:t>No central register of names and services - it may be hard to find out what servers and services are available.</a:t>
            </a:r>
          </a:p>
        </p:txBody>
      </p:sp>
      <p:sp>
        <p:nvSpPr>
          <p:cNvPr id="5" name="Slide Number Placeholder 5"/>
          <p:cNvSpPr>
            <a:spLocks noGrp="1"/>
          </p:cNvSpPr>
          <p:nvPr>
            <p:ph type="sldNum" sz="quarter" idx="12"/>
          </p:nvPr>
        </p:nvSpPr>
        <p:spPr/>
        <p:txBody>
          <a:bodyPr/>
          <a:lstStyle/>
          <a:p>
            <a:fld id="{5AC5504B-A5F4-4520-AB7F-72F897BCF066}" type="slidenum">
              <a:rPr lang="ar-SA"/>
              <a:pPr/>
              <a:t>20</a:t>
            </a:fld>
            <a:endParaRPr lang="en-US"/>
          </a:p>
        </p:txBody>
      </p:sp>
      <p:sp>
        <p:nvSpPr>
          <p:cNvPr id="3604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54"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60455"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60456"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60457"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360458"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360459"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36046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64" name="PB"/>
          <p:cNvSpPr/>
          <p:nvPr/>
        </p:nvSpPr>
        <p:spPr>
          <a:xfrm>
            <a:off x="12700" y="6718300"/>
            <a:ext cx="6426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6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24</a:t>
            </a:r>
            <a:endParaRPr lang="en-US" sz="1400" b="1">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0451">
                                            <p:txEl>
                                              <p:pRg st="1" end="1"/>
                                            </p:txEl>
                                          </p:spTgt>
                                        </p:tgtEl>
                                        <p:attrNameLst>
                                          <p:attrName>style.visibility</p:attrName>
                                        </p:attrNameLst>
                                      </p:cBhvr>
                                      <p:to>
                                        <p:strVal val="visible"/>
                                      </p:to>
                                    </p:set>
                                    <p:animEffect transition="in" filter="wipe(left)">
                                      <p:cBhvr>
                                        <p:cTn id="7" dur="500"/>
                                        <p:tgtEl>
                                          <p:spTgt spid="360451">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60451">
                                            <p:txEl>
                                              <p:pRg st="2" end="2"/>
                                            </p:txEl>
                                          </p:spTgt>
                                        </p:tgtEl>
                                        <p:attrNameLst>
                                          <p:attrName>style.visibility</p:attrName>
                                        </p:attrNameLst>
                                      </p:cBhvr>
                                      <p:to>
                                        <p:strVal val="visible"/>
                                      </p:to>
                                    </p:set>
                                    <p:animEffect transition="in" filter="wipe(left)">
                                      <p:cBhvr>
                                        <p:cTn id="10" dur="500"/>
                                        <p:tgtEl>
                                          <p:spTgt spid="360451">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60451">
                                            <p:txEl>
                                              <p:pRg st="3" end="3"/>
                                            </p:txEl>
                                          </p:spTgt>
                                        </p:tgtEl>
                                        <p:attrNameLst>
                                          <p:attrName>style.visibility</p:attrName>
                                        </p:attrNameLst>
                                      </p:cBhvr>
                                      <p:to>
                                        <p:strVal val="visible"/>
                                      </p:to>
                                    </p:set>
                                    <p:animEffect transition="in" filter="wipe(left)">
                                      <p:cBhvr>
                                        <p:cTn id="13" dur="500"/>
                                        <p:tgtEl>
                                          <p:spTgt spid="36045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60451">
                                            <p:txEl>
                                              <p:pRg st="6" end="6"/>
                                            </p:txEl>
                                          </p:spTgt>
                                        </p:tgtEl>
                                        <p:attrNameLst>
                                          <p:attrName>style.visibility</p:attrName>
                                        </p:attrNameLst>
                                      </p:cBhvr>
                                      <p:to>
                                        <p:strVal val="visible"/>
                                      </p:to>
                                    </p:set>
                                    <p:animEffect transition="in" filter="wipe(left)">
                                      <p:cBhvr>
                                        <p:cTn id="18" dur="500"/>
                                        <p:tgtEl>
                                          <p:spTgt spid="360451">
                                            <p:txEl>
                                              <p:pRg st="6" end="6"/>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60451">
                                            <p:txEl>
                                              <p:pRg st="7" end="7"/>
                                            </p:txEl>
                                          </p:spTgt>
                                        </p:tgtEl>
                                        <p:attrNameLst>
                                          <p:attrName>style.visibility</p:attrName>
                                        </p:attrNameLst>
                                      </p:cBhvr>
                                      <p:to>
                                        <p:strVal val="visible"/>
                                      </p:to>
                                    </p:set>
                                    <p:animEffect transition="in" filter="wipe(left)">
                                      <p:cBhvr>
                                        <p:cTn id="21" dur="500"/>
                                        <p:tgtEl>
                                          <p:spTgt spid="360451">
                                            <p:txEl>
                                              <p:pRg st="7" end="7"/>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360451">
                                            <p:txEl>
                                              <p:pRg st="8" end="8"/>
                                            </p:txEl>
                                          </p:spTgt>
                                        </p:tgtEl>
                                        <p:attrNameLst>
                                          <p:attrName>style.visibility</p:attrName>
                                        </p:attrNameLst>
                                      </p:cBhvr>
                                      <p:to>
                                        <p:strVal val="visible"/>
                                      </p:to>
                                    </p:set>
                                    <p:animEffect transition="in" filter="wipe(left)">
                                      <p:cBhvr>
                                        <p:cTn id="24" dur="500"/>
                                        <p:tgtEl>
                                          <p:spTgt spid="3604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a:ln/>
        </p:spPr>
        <p:txBody>
          <a:bodyPr lIns="90487" tIns="44450" rIns="90487" bIns="44450"/>
          <a:lstStyle/>
          <a:p>
            <a:r>
              <a:rPr lang="en-GB" dirty="0" smtClean="0"/>
              <a:t>Pipe and filter architecture</a:t>
            </a:r>
            <a:endParaRPr lang="en-GB" dirty="0"/>
          </a:p>
        </p:txBody>
      </p:sp>
      <p:sp>
        <p:nvSpPr>
          <p:cNvPr id="33795" name="Rectangle 3"/>
          <p:cNvSpPr>
            <a:spLocks noGrp="1" noChangeArrowheads="1"/>
          </p:cNvSpPr>
          <p:nvPr>
            <p:ph sz="quarter" idx="1"/>
          </p:nvPr>
        </p:nvSpPr>
        <p:spPr>
          <a:noFill/>
          <a:ln/>
        </p:spPr>
        <p:txBody>
          <a:bodyPr lIns="90487" tIns="44450" rIns="90487" bIns="44450"/>
          <a:lstStyle/>
          <a:p>
            <a:pPr>
              <a:lnSpc>
                <a:spcPct val="90000"/>
              </a:lnSpc>
            </a:pPr>
            <a:r>
              <a:rPr lang="en-GB" dirty="0" smtClean="0"/>
              <a:t>Functional </a:t>
            </a:r>
            <a:r>
              <a:rPr lang="en-GB" dirty="0"/>
              <a:t>transformations process their </a:t>
            </a:r>
            <a:r>
              <a:rPr lang="en-GB" dirty="0" smtClean="0"/>
              <a:t/>
            </a:r>
            <a:br>
              <a:rPr lang="en-GB" dirty="0" smtClean="0"/>
            </a:br>
            <a:r>
              <a:rPr lang="en-GB" dirty="0" smtClean="0"/>
              <a:t>inputs </a:t>
            </a:r>
            <a:r>
              <a:rPr lang="en-GB" dirty="0"/>
              <a:t>to produce outputs.</a:t>
            </a:r>
          </a:p>
          <a:p>
            <a:pPr>
              <a:lnSpc>
                <a:spcPct val="90000"/>
              </a:lnSpc>
            </a:pPr>
            <a:endParaRPr lang="en-GB" dirty="0" smtClean="0"/>
          </a:p>
          <a:p>
            <a:pPr>
              <a:lnSpc>
                <a:spcPct val="90000"/>
              </a:lnSpc>
            </a:pPr>
            <a:r>
              <a:rPr lang="en-GB" dirty="0" smtClean="0"/>
              <a:t>May </a:t>
            </a:r>
            <a:r>
              <a:rPr lang="en-GB" dirty="0"/>
              <a:t>be referred to as a pipe and filter model (as in UNIX shell).</a:t>
            </a:r>
          </a:p>
          <a:p>
            <a:pPr>
              <a:lnSpc>
                <a:spcPct val="90000"/>
              </a:lnSpc>
            </a:pPr>
            <a:endParaRPr lang="en-GB" dirty="0" smtClean="0"/>
          </a:p>
          <a:p>
            <a:pPr>
              <a:lnSpc>
                <a:spcPct val="90000"/>
              </a:lnSpc>
            </a:pPr>
            <a:r>
              <a:rPr lang="en-GB" dirty="0" smtClean="0"/>
              <a:t>Variants </a:t>
            </a:r>
            <a:r>
              <a:rPr lang="en-GB" dirty="0"/>
              <a:t>of this approach are very common. When transformations are sequential, this is a batch sequential model which is extensively used in data processing systems.</a:t>
            </a:r>
          </a:p>
          <a:p>
            <a:pPr>
              <a:lnSpc>
                <a:spcPct val="90000"/>
              </a:lnSpc>
            </a:pPr>
            <a:endParaRPr lang="en-GB" dirty="0" smtClean="0"/>
          </a:p>
          <a:p>
            <a:pPr>
              <a:lnSpc>
                <a:spcPct val="90000"/>
              </a:lnSpc>
            </a:pPr>
            <a:r>
              <a:rPr lang="en-GB" dirty="0" smtClean="0"/>
              <a:t>Not </a:t>
            </a:r>
            <a:r>
              <a:rPr lang="en-GB" dirty="0"/>
              <a:t>really suitable for interactive systems.</a:t>
            </a:r>
          </a:p>
        </p:txBody>
      </p:sp>
      <p:sp>
        <p:nvSpPr>
          <p:cNvPr id="4" name="Slide Number Placeholder 3"/>
          <p:cNvSpPr>
            <a:spLocks noGrp="1"/>
          </p:cNvSpPr>
          <p:nvPr>
            <p:ph type="sldNum" sz="quarter" idx="12"/>
          </p:nvPr>
        </p:nvSpPr>
        <p:spPr/>
        <p:txBody>
          <a:bodyPr/>
          <a:lstStyle/>
          <a:p>
            <a:fld id="{EC33B370-F672-B743-B3AF-248A63C17270}" type="slidenum">
              <a:rPr lang="en-US" smtClean="0"/>
              <a:pPr/>
              <a:t>21</a:t>
            </a:fld>
            <a:endParaRPr lang="en-US"/>
          </a:p>
        </p:txBody>
      </p:sp>
      <p:grpSp>
        <p:nvGrpSpPr>
          <p:cNvPr id="6" name="Group 5"/>
          <p:cNvGrpSpPr/>
          <p:nvPr/>
        </p:nvGrpSpPr>
        <p:grpSpPr>
          <a:xfrm>
            <a:off x="6477000" y="5980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6.3.4</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80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01"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3802"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3803"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3804"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33805"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33806"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338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11" name="PB"/>
          <p:cNvSpPr/>
          <p:nvPr/>
        </p:nvSpPr>
        <p:spPr>
          <a:xfrm>
            <a:off x="12700" y="6718300"/>
            <a:ext cx="67564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24</a:t>
            </a:r>
            <a:endParaRPr lang="en-US" sz="1400" b="1">
              <a:solidFill>
                <a:srgbClr val="FFFFFF"/>
              </a:solidFill>
            </a:endParaRPr>
          </a:p>
        </p:txBody>
      </p:sp>
    </p:spTree>
    <p:extLst>
      <p:ext uri="{BB962C8B-B14F-4D97-AF65-F5344CB8AC3E}">
        <p14:creationId xmlns:p14="http://schemas.microsoft.com/office/powerpoint/2010/main" val="328980050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pipe and filter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518285991"/>
              </p:ext>
            </p:extLst>
          </p:nvPr>
        </p:nvGraphicFramePr>
        <p:xfrm>
          <a:off x="308370" y="1219200"/>
          <a:ext cx="8530830" cy="5029199"/>
        </p:xfrm>
        <a:graphic>
          <a:graphicData uri="http://schemas.openxmlformats.org/drawingml/2006/table">
            <a:tbl>
              <a:tblPr firstRow="1" bandRow="1">
                <a:tableStyleId>{5C22544A-7EE6-4342-B048-85BDC9FD1C3A}</a:tableStyleId>
              </a:tblPr>
              <a:tblGrid>
                <a:gridCol w="1753052"/>
                <a:gridCol w="6777778"/>
              </a:tblGrid>
              <a:tr h="442861">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Pipe and </a:t>
                      </a:r>
                      <a:r>
                        <a:rPr lang="en-GB" sz="1400" b="1" dirty="0" smtClean="0">
                          <a:solidFill>
                            <a:srgbClr val="000000"/>
                          </a:solidFill>
                          <a:latin typeface="Helvetica"/>
                          <a:ea typeface="Times New Roman"/>
                          <a:cs typeface="Helvetica"/>
                        </a:rPr>
                        <a:t>filter</a:t>
                      </a:r>
                      <a:endParaRPr lang="en-GB" sz="1400" b="1" dirty="0">
                        <a:solidFill>
                          <a:srgbClr val="000000"/>
                        </a:solidFill>
                        <a:latin typeface="Helvetica"/>
                        <a:ea typeface="Times New Roman"/>
                        <a:cs typeface="Helvetica"/>
                      </a:endParaRPr>
                    </a:p>
                  </a:txBody>
                  <a:tcPr marL="68580" marR="68580" marT="0" marB="0"/>
                </a:tc>
              </a:tr>
              <a:tr h="1019186">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The processing of the data in a system is organized so that each processing component (filter) is discrete and carries out one type of data transformation. The data flows (as in a pipe) from one component to another for processing. </a:t>
                      </a:r>
                    </a:p>
                  </a:txBody>
                  <a:tcPr marL="68580" marR="68580" marT="0" marB="0"/>
                </a:tc>
              </a:tr>
              <a:tr h="50959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Figure 6.13 is an example of a pipe and filter system used for processing invoices.</a:t>
                      </a:r>
                    </a:p>
                  </a:txBody>
                  <a:tcPr marL="68580" marR="68580" marT="0" marB="0"/>
                </a:tc>
              </a:tr>
              <a:tr h="76439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Commonly used in data processing applications (both batch- and transaction-based) where inputs are processed in separate stages to generate related outputs.</a:t>
                      </a:r>
                    </a:p>
                  </a:txBody>
                  <a:tcPr marL="68580" marR="68580" marT="0" marB="0"/>
                </a:tc>
              </a:tr>
              <a:tr h="101918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Easy to understand and supports transformation reuse. Workflow style matches the structure of many business processes. Evolution by adding transformations is straightforward. Can be implemented as either a sequential or concurrent system.</a:t>
                      </a:r>
                    </a:p>
                  </a:txBody>
                  <a:tcPr marL="68580" marR="68580" marT="0" marB="0"/>
                </a:tc>
              </a:tr>
              <a:tr h="127398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format for data transfer has to be agreed upon between communicating transformations. Each transformation must parse its input and </a:t>
                      </a:r>
                      <a:r>
                        <a:rPr lang="en-GB" sz="1400" dirty="0" err="1">
                          <a:solidFill>
                            <a:srgbClr val="000000"/>
                          </a:solidFill>
                          <a:latin typeface="Helvetica"/>
                          <a:ea typeface="Times New Roman"/>
                          <a:cs typeface="Helvetica"/>
                        </a:rPr>
                        <a:t>unparse</a:t>
                      </a:r>
                      <a:r>
                        <a:rPr lang="en-GB" sz="1400" dirty="0">
                          <a:solidFill>
                            <a:srgbClr val="000000"/>
                          </a:solidFill>
                          <a:latin typeface="Helvetica"/>
                          <a:ea typeface="Times New Roman"/>
                          <a:cs typeface="Helvetica"/>
                        </a:rPr>
                        <a:t> its output to the agreed form. This increases system overhead and may mean that it is impossible to reuse functional transformations that use incompatible data structures</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22</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0739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24</a:t>
            </a:r>
            <a:endParaRPr lang="en-US" sz="1400" b="1">
              <a:solidFill>
                <a:srgbClr val="FFFFFF"/>
              </a:solidFill>
            </a:endParaRPr>
          </a:p>
        </p:txBody>
      </p:sp>
    </p:spTree>
    <p:extLst>
      <p:ext uri="{BB962C8B-B14F-4D97-AF65-F5344CB8AC3E}">
        <p14:creationId xmlns:p14="http://schemas.microsoft.com/office/powerpoint/2010/main" val="1382096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An example of the pipe and filter architecture</a:t>
            </a:r>
            <a:r>
              <a:rPr lang="en-GB" sz="2800" dirty="0" smtClean="0"/>
              <a:t> </a:t>
            </a:r>
            <a:endParaRPr lang="en-US" sz="2800" dirty="0"/>
          </a:p>
        </p:txBody>
      </p:sp>
      <p:pic>
        <p:nvPicPr>
          <p:cNvPr id="4" name="Content Placeholder 3" descr="6.13 InvoiceProc.eps"/>
          <p:cNvPicPr>
            <a:picLocks noGrp="1" noChangeAspect="1"/>
          </p:cNvPicPr>
          <p:nvPr>
            <p:ph sz="quarter" idx="1"/>
          </p:nvPr>
        </p:nvPicPr>
        <p:blipFill>
          <a:blip r:embed="rId2">
            <a:duotone>
              <a:prstClr val="black"/>
              <a:schemeClr val="accent1">
                <a:tint val="45000"/>
                <a:satMod val="400000"/>
              </a:schemeClr>
            </a:duotone>
          </a:blip>
          <a:srcRect t="-46243" b="-46243"/>
          <a:stretch>
            <a:fillRect/>
          </a:stretch>
        </p:blipFill>
        <p:spPr>
          <a:xfrm>
            <a:off x="304800" y="899160"/>
            <a:ext cx="8763000" cy="5257800"/>
          </a:xfrm>
        </p:spPr>
      </p:pic>
      <p:sp>
        <p:nvSpPr>
          <p:cNvPr id="5" name="Slide Number Placeholder 4"/>
          <p:cNvSpPr>
            <a:spLocks noGrp="1"/>
          </p:cNvSpPr>
          <p:nvPr>
            <p:ph type="sldNum" sz="quarter" idx="12"/>
          </p:nvPr>
        </p:nvSpPr>
        <p:spPr/>
        <p:txBody>
          <a:bodyPr/>
          <a:lstStyle/>
          <a:p>
            <a:fld id="{EC33B370-F672-B743-B3AF-248A63C17270}" type="slidenum">
              <a:rPr lang="en-US" smtClean="0"/>
              <a:pPr/>
              <a:t>23</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404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24</a:t>
            </a:r>
            <a:endParaRPr lang="en-US" sz="1400" b="1">
              <a:solidFill>
                <a:srgbClr val="FFFFFF"/>
              </a:solidFill>
            </a:endParaRPr>
          </a:p>
        </p:txBody>
      </p:sp>
    </p:spTree>
    <p:extLst>
      <p:ext uri="{BB962C8B-B14F-4D97-AF65-F5344CB8AC3E}">
        <p14:creationId xmlns:p14="http://schemas.microsoft.com/office/powerpoint/2010/main" val="22079857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sz="quarter" idx="1"/>
          </p:nvPr>
        </p:nvSpPr>
        <p:spPr>
          <a:xfrm>
            <a:off x="457200" y="1546160"/>
            <a:ext cx="8229600" cy="4525963"/>
          </a:xfrm>
        </p:spPr>
        <p:txBody>
          <a:bodyPr/>
          <a:lstStyle/>
          <a:p>
            <a:r>
              <a:rPr lang="en-US" dirty="0" smtClean="0"/>
              <a:t>Architectures may be documented from several different perspectives or views such as a conceptual view, a logical view, a process view, and a development view.</a:t>
            </a:r>
            <a:endParaRPr lang="en-GB" dirty="0" smtClean="0"/>
          </a:p>
          <a:p>
            <a:endParaRPr lang="en-US" dirty="0" smtClean="0"/>
          </a:p>
          <a:p>
            <a:r>
              <a:rPr lang="en-US" dirty="0" smtClean="0"/>
              <a:t>Architectural patterns are a means of reusing knowledge about generic system architectures. They describe the architecture, explain when it may be used and describe its advantages and disadvantages.</a:t>
            </a:r>
            <a:endParaRPr lang="en-GB" dirty="0" smtClean="0"/>
          </a:p>
        </p:txBody>
      </p:sp>
      <p:sp>
        <p:nvSpPr>
          <p:cNvPr id="5" name="Slide Number Placeholder 4"/>
          <p:cNvSpPr>
            <a:spLocks noGrp="1"/>
          </p:cNvSpPr>
          <p:nvPr>
            <p:ph type="sldNum" sz="quarter" idx="12"/>
          </p:nvPr>
        </p:nvSpPr>
        <p:spPr/>
        <p:txBody>
          <a:bodyPr/>
          <a:lstStyle/>
          <a:p>
            <a:fld id="{EC33B370-F672-B743-B3AF-248A63C17270}" type="slidenum">
              <a:rPr lang="en-US" smtClean="0"/>
              <a:pPr/>
              <a:t>24</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24 of 24</a:t>
            </a:r>
            <a:endParaRPr lang="en-US" sz="1400" b="1">
              <a:solidFill>
                <a:srgbClr val="FFFFFF"/>
              </a:solidFill>
            </a:endParaRPr>
          </a:p>
        </p:txBody>
      </p:sp>
    </p:spTree>
    <p:extLst>
      <p:ext uri="{BB962C8B-B14F-4D97-AF65-F5344CB8AC3E}">
        <p14:creationId xmlns:p14="http://schemas.microsoft.com/office/powerpoint/2010/main" val="2273873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4 + 1 view model</a:t>
            </a:r>
            <a:endParaRPr lang="en-US" sz="3600" dirty="0"/>
          </a:p>
        </p:txBody>
      </p:sp>
      <p:sp>
        <p:nvSpPr>
          <p:cNvPr id="3" name="Content Placeholder 2"/>
          <p:cNvSpPr>
            <a:spLocks noGrp="1"/>
          </p:cNvSpPr>
          <p:nvPr>
            <p:ph sz="quarter" idx="1"/>
          </p:nvPr>
        </p:nvSpPr>
        <p:spPr/>
        <p:txBody>
          <a:bodyPr/>
          <a:lstStyle/>
          <a:p>
            <a:r>
              <a:rPr lang="en-US" b="1" dirty="0" smtClean="0"/>
              <a:t>Logical view: </a:t>
            </a:r>
            <a:r>
              <a:rPr lang="en-US" dirty="0" smtClean="0"/>
              <a:t>shows the key abstractions in the system as objects or object classes. </a:t>
            </a:r>
            <a:endParaRPr lang="en-GB" dirty="0" smtClean="0"/>
          </a:p>
          <a:p>
            <a:r>
              <a:rPr lang="en-US" b="1" dirty="0" smtClean="0"/>
              <a:t>Process view:</a:t>
            </a:r>
            <a:r>
              <a:rPr lang="en-US" dirty="0" smtClean="0"/>
              <a:t> which shows how, at run-time, the system is composed of interacting processes. </a:t>
            </a:r>
            <a:endParaRPr lang="en-GB" dirty="0" smtClean="0"/>
          </a:p>
          <a:p>
            <a:r>
              <a:rPr lang="en-US" b="1" dirty="0" smtClean="0"/>
              <a:t>Development view:</a:t>
            </a:r>
            <a:r>
              <a:rPr lang="en-US" dirty="0" smtClean="0"/>
              <a:t> which shows how the software is decomposed for development.</a:t>
            </a:r>
            <a:endParaRPr lang="en-GB" dirty="0" smtClean="0"/>
          </a:p>
          <a:p>
            <a:r>
              <a:rPr lang="en-US" b="1" dirty="0" smtClean="0"/>
              <a:t>Physical view:</a:t>
            </a:r>
            <a:r>
              <a:rPr lang="en-US" dirty="0" smtClean="0"/>
              <a:t> which shows the system hardware and how software components are distributed across the processors in the system.</a:t>
            </a:r>
          </a:p>
          <a:p>
            <a:r>
              <a:rPr lang="en-US" dirty="0" smtClean="0"/>
              <a:t>Related using use cases or scenarios (+1) </a:t>
            </a:r>
            <a:endParaRPr lang="en-GB" dirty="0" smtClean="0"/>
          </a:p>
          <a:p>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3</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39"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9398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24</a:t>
            </a:r>
            <a:endParaRPr lang="en-US" sz="1400" b="1">
              <a:solidFill>
                <a:srgbClr val="FFFFFF"/>
              </a:solidFill>
            </a:endParaRPr>
          </a:p>
        </p:txBody>
      </p:sp>
    </p:spTree>
    <p:extLst>
      <p:ext uri="{BB962C8B-B14F-4D97-AF65-F5344CB8AC3E}">
        <p14:creationId xmlns:p14="http://schemas.microsoft.com/office/powerpoint/2010/main" val="2986949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patterns</a:t>
            </a:r>
            <a:endParaRPr lang="en-US" dirty="0"/>
          </a:p>
        </p:txBody>
      </p:sp>
      <p:sp>
        <p:nvSpPr>
          <p:cNvPr id="3" name="Content Placeholder 2"/>
          <p:cNvSpPr>
            <a:spLocks noGrp="1"/>
          </p:cNvSpPr>
          <p:nvPr>
            <p:ph sz="quarter" idx="1"/>
          </p:nvPr>
        </p:nvSpPr>
        <p:spPr/>
        <p:txBody>
          <a:bodyPr/>
          <a:lstStyle/>
          <a:p>
            <a:r>
              <a:rPr lang="en-US" dirty="0" smtClean="0"/>
              <a:t>Patterns are a means of representing, </a:t>
            </a:r>
            <a:br>
              <a:rPr lang="en-US" dirty="0" smtClean="0"/>
            </a:br>
            <a:r>
              <a:rPr lang="en-US" dirty="0" smtClean="0"/>
              <a:t>sharing and reusing knowledge.</a:t>
            </a:r>
          </a:p>
          <a:p>
            <a:r>
              <a:rPr lang="en-US" dirty="0" smtClean="0"/>
              <a:t>An architectural pattern is a stylized description of good design practice, which has been tried and tested in different environments.</a:t>
            </a:r>
          </a:p>
          <a:p>
            <a:r>
              <a:rPr lang="en-US" dirty="0" smtClean="0"/>
              <a:t>Patterns should include information about when they are and when the are not useful.</a:t>
            </a:r>
          </a:p>
          <a:p>
            <a:r>
              <a:rPr lang="en-US" dirty="0" smtClean="0"/>
              <a:t>Patterns may be represented using tabular and graphical descriptions.</a:t>
            </a:r>
          </a:p>
          <a:p>
            <a:pPr>
              <a:buNone/>
            </a:pPr>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4</a:t>
            </a:fld>
            <a:endParaRPr lang="en-US"/>
          </a:p>
        </p:txBody>
      </p:sp>
      <p:grpSp>
        <p:nvGrpSpPr>
          <p:cNvPr id="6" name="Group 5"/>
          <p:cNvGrpSpPr/>
          <p:nvPr/>
        </p:nvGrpSpPr>
        <p:grpSpPr>
          <a:xfrm>
            <a:off x="6307991" y="457200"/>
            <a:ext cx="2531209" cy="1620422"/>
            <a:chOff x="5203650" y="328004"/>
            <a:chExt cx="3497253" cy="2238858"/>
          </a:xfrm>
        </p:grpSpPr>
        <p:sp>
          <p:nvSpPr>
            <p:cNvPr id="7" name="Horizontal Scroll 6"/>
            <p:cNvSpPr/>
            <p:nvPr/>
          </p:nvSpPr>
          <p:spPr>
            <a:xfrm>
              <a:off x="6131800" y="638502"/>
              <a:ext cx="2569103"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42"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3"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4"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5"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6"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5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B"/>
          <p:cNvSpPr/>
          <p:nvPr/>
        </p:nvSpPr>
        <p:spPr>
          <a:xfrm>
            <a:off x="12700" y="6718300"/>
            <a:ext cx="1270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24</a:t>
            </a:r>
            <a:endParaRPr lang="en-US" sz="1400" b="1">
              <a:solidFill>
                <a:srgbClr val="FFFFFF"/>
              </a:solidFill>
            </a:endParaRPr>
          </a:p>
        </p:txBody>
      </p:sp>
    </p:spTree>
    <p:extLst>
      <p:ext uri="{BB962C8B-B14F-4D97-AF65-F5344CB8AC3E}">
        <p14:creationId xmlns:p14="http://schemas.microsoft.com/office/powerpoint/2010/main" val="41907301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Example</a:t>
            </a:r>
            <a:br>
              <a:rPr lang="en-US" sz="2800" dirty="0" smtClean="0"/>
            </a:br>
            <a:r>
              <a:rPr lang="en-US" sz="2800" dirty="0" smtClean="0"/>
              <a:t>The Model-View-Controller (MVC) pattern</a:t>
            </a:r>
            <a:r>
              <a:rPr lang="en-GB" sz="2800" dirty="0" smtClean="0"/>
              <a:t> </a:t>
            </a:r>
            <a:endParaRPr lang="en-US" sz="28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246787377"/>
              </p:ext>
            </p:extLst>
          </p:nvPr>
        </p:nvGraphicFramePr>
        <p:xfrm>
          <a:off x="228600" y="1219200"/>
          <a:ext cx="8686800" cy="5105398"/>
        </p:xfrm>
        <a:graphic>
          <a:graphicData uri="http://schemas.openxmlformats.org/drawingml/2006/table">
            <a:tbl>
              <a:tblPr firstRow="1" bandRow="1">
                <a:tableStyleId>{5C22544A-7EE6-4342-B048-85BDC9FD1C3A}</a:tableStyleId>
              </a:tblPr>
              <a:tblGrid>
                <a:gridCol w="2113135"/>
                <a:gridCol w="6573665"/>
              </a:tblGrid>
              <a:tr h="520303">
                <a:tc>
                  <a:txBody>
                    <a:bodyPr/>
                    <a:lstStyle/>
                    <a:p>
                      <a:pPr algn="ctr">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ctr">
                        <a:spcAft>
                          <a:spcPts val="0"/>
                        </a:spcAft>
                        <a:tabLst>
                          <a:tab pos="342900" algn="l"/>
                          <a:tab pos="685800" algn="l"/>
                          <a:tab pos="1028700" algn="l"/>
                        </a:tabLst>
                      </a:pPr>
                      <a:r>
                        <a:rPr lang="en-GB" sz="1400" b="1" dirty="0">
                          <a:solidFill>
                            <a:srgbClr val="000000"/>
                          </a:solidFill>
                          <a:latin typeface="Helvetica"/>
                          <a:ea typeface="Times New Roman"/>
                          <a:cs typeface="Helvetica"/>
                        </a:rPr>
                        <a:t>MVC (Model-View-Controller</a:t>
                      </a:r>
                      <a:r>
                        <a:rPr lang="en-GB" sz="1400" b="1" dirty="0" smtClean="0">
                          <a:solidFill>
                            <a:srgbClr val="000000"/>
                          </a:solidFill>
                          <a:latin typeface="Helvetica"/>
                          <a:ea typeface="Times New Roman"/>
                          <a:cs typeface="Helvetica"/>
                        </a:rPr>
                        <a:t>)</a:t>
                      </a:r>
                      <a:endParaRPr lang="en-GB" sz="1400" b="1" dirty="0">
                        <a:solidFill>
                          <a:srgbClr val="000000"/>
                        </a:solidFill>
                        <a:latin typeface="Helvetica"/>
                        <a:ea typeface="Times New Roman"/>
                        <a:cs typeface="Helvetica"/>
                      </a:endParaRPr>
                    </a:p>
                  </a:txBody>
                  <a:tcPr marL="68580" marR="68580" marT="0" marB="0"/>
                </a:tc>
              </a:tr>
              <a:tr h="1881829">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Separates presentation and interaction from the system data. The system is structured into three logical components that interact with each other. The Model component manages the system data and associated operations on that data. The View component defines and manages how the data is presented to the user. The Controller component manages user interaction (e.g., key presses, mouse clicks, etc.) and passes these interactions to the View and the Model. See Figure 6.3.</a:t>
                      </a:r>
                    </a:p>
                  </a:txBody>
                  <a:tcPr marL="68580" marR="68580" marT="0" marB="0"/>
                </a:tc>
              </a:tr>
              <a:tr h="545134">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6.4 shows the architecture of a web-based application system organized using the MVC pattern.</a:t>
                      </a:r>
                    </a:p>
                  </a:txBody>
                  <a:tcPr marL="68580" marR="68580" marT="0" marB="0"/>
                </a:tc>
              </a:tr>
              <a:tr h="806499">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there are multiple ways to view and interact with data. Also used when the future requirements for interaction and presentation of data are unknown. </a:t>
                      </a:r>
                    </a:p>
                  </a:txBody>
                  <a:tcPr marL="68580" marR="68580" marT="0" marB="0"/>
                </a:tc>
              </a:tr>
              <a:tr h="806499">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Allows the data to change independently of its representation and vice versa. Supports presentation of the same data in different ways with changes made in one representation shown in all of them. </a:t>
                      </a:r>
                    </a:p>
                  </a:txBody>
                  <a:tcPr marL="68580" marR="68580" marT="0" marB="0"/>
                </a:tc>
              </a:tr>
              <a:tr h="545134">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Can involve additional code and code complexity when the data model and interactions are simple</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5</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39"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15875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24</a:t>
            </a:r>
            <a:endParaRPr lang="en-US" sz="1400" b="1">
              <a:solidFill>
                <a:srgbClr val="FFFFFF"/>
              </a:solidFill>
            </a:endParaRPr>
          </a:p>
        </p:txBody>
      </p:sp>
    </p:spTree>
    <p:extLst>
      <p:ext uri="{BB962C8B-B14F-4D97-AF65-F5344CB8AC3E}">
        <p14:creationId xmlns:p14="http://schemas.microsoft.com/office/powerpoint/2010/main" val="34609910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organization of the Model-View-Controller</a:t>
            </a:r>
            <a:r>
              <a:rPr lang="en-GB" sz="2800" dirty="0" smtClean="0"/>
              <a:t> </a:t>
            </a:r>
            <a:endParaRPr lang="en-US" sz="2800"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6</a:t>
            </a:fld>
            <a:endParaRPr lang="en-US"/>
          </a:p>
        </p:txBody>
      </p:sp>
      <p:pic>
        <p:nvPicPr>
          <p:cNvPr id="16386" name="Picture 2" descr="6"/>
          <p:cNvPicPr>
            <a:picLocks noChangeAspect="1" noChangeArrowheads="1"/>
          </p:cNvPicPr>
          <p:nvPr/>
        </p:nvPicPr>
        <p:blipFill>
          <a:blip r:embed="rId2">
            <a:duotone>
              <a:prstClr val="black"/>
              <a:schemeClr val="accent1">
                <a:tint val="45000"/>
                <a:satMod val="400000"/>
              </a:schemeClr>
            </a:duotone>
          </a:blip>
          <a:srcRect t="-10443" b="-8620"/>
          <a:stretch>
            <a:fillRect/>
          </a:stretch>
        </p:blipFill>
        <p:spPr bwMode="auto">
          <a:xfrm>
            <a:off x="795867" y="685800"/>
            <a:ext cx="8001000" cy="6240569"/>
          </a:xfrm>
          <a:prstGeom prst="rect">
            <a:avLst/>
          </a:prstGeom>
          <a:noFill/>
          <a:ln w="9525">
            <a:noFill/>
            <a:miter lim="800000"/>
            <a:headEnd/>
            <a:tailEnd/>
          </a:ln>
        </p:spPr>
      </p:pic>
      <p:sp>
        <p:nvSpPr>
          <p:cNvPr id="1638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0"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16391"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6392"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6393"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6394"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6395"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639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0" name="PB"/>
          <p:cNvSpPr/>
          <p:nvPr/>
        </p:nvSpPr>
        <p:spPr>
          <a:xfrm>
            <a:off x="12700" y="6718300"/>
            <a:ext cx="1905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24</a:t>
            </a:r>
            <a:endParaRPr lang="en-US" sz="1400" b="1">
              <a:solidFill>
                <a:srgbClr val="FFFFFF"/>
              </a:solidFill>
            </a:endParaRPr>
          </a:p>
        </p:txBody>
      </p:sp>
    </p:spTree>
    <p:extLst>
      <p:ext uri="{BB962C8B-B14F-4D97-AF65-F5344CB8AC3E}">
        <p14:creationId xmlns:p14="http://schemas.microsoft.com/office/powerpoint/2010/main" val="8802789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Web application architecture using the MVC</a:t>
            </a:r>
            <a:endParaRPr lang="en-US" sz="2800"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7</a:t>
            </a:fld>
            <a:endParaRPr lang="en-US"/>
          </a:p>
        </p:txBody>
      </p:sp>
      <p:pic>
        <p:nvPicPr>
          <p:cNvPr id="17410" name="Picture 2" descr="6"/>
          <p:cNvPicPr>
            <a:picLocks noChangeAspect="1" noChangeArrowheads="1"/>
          </p:cNvPicPr>
          <p:nvPr/>
        </p:nvPicPr>
        <p:blipFill>
          <a:blip r:embed="rId2">
            <a:duotone>
              <a:prstClr val="black"/>
              <a:schemeClr val="accent1">
                <a:tint val="45000"/>
                <a:satMod val="400000"/>
              </a:schemeClr>
            </a:duotone>
          </a:blip>
          <a:srcRect b="-8466"/>
          <a:stretch>
            <a:fillRect/>
          </a:stretch>
        </p:blipFill>
        <p:spPr bwMode="auto">
          <a:xfrm>
            <a:off x="1975436" y="1143000"/>
            <a:ext cx="6221174" cy="5715000"/>
          </a:xfrm>
          <a:prstGeom prst="rect">
            <a:avLst/>
          </a:prstGeom>
          <a:noFill/>
          <a:ln w="9525">
            <a:noFill/>
            <a:miter lim="800000"/>
            <a:headEnd/>
            <a:tailEnd/>
          </a:ln>
        </p:spPr>
      </p:pic>
      <p:sp>
        <p:nvSpPr>
          <p:cNvPr id="174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4"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17415"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7416"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7417"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7418"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7419"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74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4" name="PB"/>
          <p:cNvSpPr/>
          <p:nvPr/>
        </p:nvSpPr>
        <p:spPr>
          <a:xfrm>
            <a:off x="12700" y="6718300"/>
            <a:ext cx="2235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24</a:t>
            </a:r>
            <a:endParaRPr lang="en-US" sz="1400" b="1">
              <a:solidFill>
                <a:srgbClr val="FFFFFF"/>
              </a:solidFill>
            </a:endParaRPr>
          </a:p>
        </p:txBody>
      </p:sp>
    </p:spTree>
    <p:extLst>
      <p:ext uri="{BB962C8B-B14F-4D97-AF65-F5344CB8AC3E}">
        <p14:creationId xmlns:p14="http://schemas.microsoft.com/office/powerpoint/2010/main" val="13943163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Architectural patterns</a:t>
            </a:r>
          </a:p>
        </p:txBody>
      </p:sp>
      <p:sp>
        <p:nvSpPr>
          <p:cNvPr id="3" name="Content Placeholder 2"/>
          <p:cNvSpPr>
            <a:spLocks noGrp="1"/>
          </p:cNvSpPr>
          <p:nvPr>
            <p:ph sz="quarter" idx="1"/>
          </p:nvPr>
        </p:nvSpPr>
        <p:spPr/>
        <p:txBody>
          <a:bodyPr/>
          <a:lstStyle/>
          <a:p>
            <a:r>
              <a:rPr lang="en-US" sz="3200" dirty="0" smtClean="0"/>
              <a:t>Layered architecture</a:t>
            </a:r>
          </a:p>
          <a:p>
            <a:r>
              <a:rPr lang="en-US" sz="3200" dirty="0" smtClean="0"/>
              <a:t>Repository architecture</a:t>
            </a:r>
          </a:p>
          <a:p>
            <a:r>
              <a:rPr lang="en-US" sz="3200" dirty="0" smtClean="0"/>
              <a:t>Client-server architecture</a:t>
            </a:r>
          </a:p>
          <a:p>
            <a:r>
              <a:rPr lang="en-US" sz="3200" dirty="0" smtClean="0"/>
              <a:t>Pipe and filter</a:t>
            </a:r>
          </a:p>
          <a:p>
            <a:r>
              <a:rPr lang="en-US" sz="3200" dirty="0" smtClean="0"/>
              <a:t>More …</a:t>
            </a:r>
            <a:endParaRPr lang="en-US" sz="3200" dirty="0"/>
          </a:p>
        </p:txBody>
      </p:sp>
      <p:sp>
        <p:nvSpPr>
          <p:cNvPr id="4" name="Slide Number Placeholder 3"/>
          <p:cNvSpPr>
            <a:spLocks noGrp="1"/>
          </p:cNvSpPr>
          <p:nvPr>
            <p:ph type="sldNum" sz="quarter" idx="12"/>
          </p:nvPr>
        </p:nvSpPr>
        <p:spPr/>
        <p:txBody>
          <a:bodyPr/>
          <a:lstStyle/>
          <a:p>
            <a:fld id="{E6EFA536-BF07-417E-9D69-F23A20C07272}" type="slidenum">
              <a:rPr lang="en-US" smtClean="0"/>
              <a:pPr/>
              <a:t>8</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862152"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Patterns</a:t>
            </a:r>
            <a:endParaRPr lang="en-US" sz="1400" u="sng">
              <a:solidFill>
                <a:srgbClr val="17375E"/>
              </a:solidFill>
            </a:endParaRPr>
          </a:p>
        </p:txBody>
      </p:sp>
      <p:sp>
        <p:nvSpPr>
          <p:cNvPr id="40" name="section4"/>
          <p:cNvSpPr/>
          <p:nvPr/>
        </p:nvSpPr>
        <p:spPr>
          <a:xfrm>
            <a:off x="33146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846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547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644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25527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24</a:t>
            </a:r>
            <a:endParaRPr lang="en-US" sz="1400" b="1">
              <a:solidFill>
                <a:srgbClr val="FFFFFF"/>
              </a:solidFill>
            </a:endParaRPr>
          </a:p>
        </p:txBody>
      </p:sp>
    </p:spTree>
    <p:extLst>
      <p:ext uri="{BB962C8B-B14F-4D97-AF65-F5344CB8AC3E}">
        <p14:creationId xmlns:p14="http://schemas.microsoft.com/office/powerpoint/2010/main" val="3386056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p:spPr>
        <p:txBody>
          <a:bodyPr lIns="90487" tIns="44450" rIns="90487" bIns="44450"/>
          <a:lstStyle/>
          <a:p>
            <a:r>
              <a:rPr lang="en-GB" dirty="0" smtClean="0"/>
              <a:t>Layered architecture</a:t>
            </a:r>
            <a:endParaRPr lang="en-GB" dirty="0"/>
          </a:p>
        </p:txBody>
      </p:sp>
      <p:sp>
        <p:nvSpPr>
          <p:cNvPr id="19459" name="Rectangle 3"/>
          <p:cNvSpPr>
            <a:spLocks noGrp="1" noChangeArrowheads="1"/>
          </p:cNvSpPr>
          <p:nvPr>
            <p:ph sz="quarter" idx="1"/>
          </p:nvPr>
        </p:nvSpPr>
        <p:spPr>
          <a:xfrm>
            <a:off x="457200" y="1219200"/>
            <a:ext cx="4462188" cy="4937760"/>
          </a:xfrm>
          <a:noFill/>
          <a:ln/>
        </p:spPr>
        <p:txBody>
          <a:bodyPr lIns="90487" tIns="44450" rIns="90487" bIns="44450"/>
          <a:lstStyle/>
          <a:p>
            <a:r>
              <a:rPr lang="en-GB" sz="2400" dirty="0" smtClean="0"/>
              <a:t>Used </a:t>
            </a:r>
            <a:r>
              <a:rPr lang="en-GB" sz="2400" dirty="0"/>
              <a:t>to model the interfacing of sub-systems.</a:t>
            </a:r>
          </a:p>
          <a:p>
            <a:r>
              <a:rPr lang="en-GB" sz="2400" dirty="0" smtClean="0"/>
              <a:t>Organises </a:t>
            </a:r>
            <a:r>
              <a:rPr lang="en-GB" sz="2400" dirty="0"/>
              <a:t>the system into a set of layers (or abstract machines) each of which provide a set of services.</a:t>
            </a:r>
          </a:p>
          <a:p>
            <a:r>
              <a:rPr lang="en-GB" sz="2400" dirty="0" smtClean="0"/>
              <a:t>Supports </a:t>
            </a:r>
            <a:r>
              <a:rPr lang="en-GB" sz="2400" dirty="0"/>
              <a:t>the incremental development of sub-systems in different layers. When a layer interface changes, only the adjacent layer is affected.</a:t>
            </a:r>
          </a:p>
          <a:p>
            <a:r>
              <a:rPr lang="en-GB" sz="2400" dirty="0" smtClean="0"/>
              <a:t>However</a:t>
            </a:r>
            <a:r>
              <a:rPr lang="en-GB" sz="2400" dirty="0"/>
              <a:t>, often artificial to structure systems in this way.</a:t>
            </a:r>
          </a:p>
        </p:txBody>
      </p:sp>
      <p:sp>
        <p:nvSpPr>
          <p:cNvPr id="4" name="Slide Number Placeholder 3"/>
          <p:cNvSpPr>
            <a:spLocks noGrp="1"/>
          </p:cNvSpPr>
          <p:nvPr>
            <p:ph type="sldNum" sz="quarter" idx="12"/>
          </p:nvPr>
        </p:nvSpPr>
        <p:spPr/>
        <p:txBody>
          <a:bodyPr/>
          <a:lstStyle/>
          <a:p>
            <a:fld id="{EC33B370-F672-B743-B3AF-248A63C17270}" type="slidenum">
              <a:rPr lang="en-US" smtClean="0"/>
              <a:pPr/>
              <a:t>9</a:t>
            </a:fld>
            <a:endParaRPr lang="en-US"/>
          </a:p>
        </p:txBody>
      </p:sp>
      <p:grpSp>
        <p:nvGrpSpPr>
          <p:cNvPr id="6" name="Group 5"/>
          <p:cNvGrpSpPr/>
          <p:nvPr/>
        </p:nvGrpSpPr>
        <p:grpSpPr>
          <a:xfrm>
            <a:off x="6477000" y="457200"/>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6.3.1</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9" name="Content Placeholder 3" descr="6.6 LayeredArch.eps"/>
          <p:cNvPicPr>
            <a:picLocks noChangeAspect="1"/>
          </p:cNvPicPr>
          <p:nvPr/>
        </p:nvPicPr>
        <p:blipFill rotWithShape="1">
          <a:blip r:embed="rId3">
            <a:duotone>
              <a:prstClr val="black"/>
              <a:schemeClr val="accent1">
                <a:tint val="45000"/>
                <a:satMod val="400000"/>
              </a:schemeClr>
            </a:duotone>
          </a:blip>
          <a:srcRect l="-617" r="78"/>
          <a:stretch/>
        </p:blipFill>
        <p:spPr bwMode="auto">
          <a:xfrm>
            <a:off x="4919388" y="2057400"/>
            <a:ext cx="3997467" cy="2889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637345" y="4947356"/>
            <a:ext cx="2743200" cy="369332"/>
          </a:xfrm>
          <a:prstGeom prst="rect">
            <a:avLst/>
          </a:prstGeom>
          <a:noFill/>
        </p:spPr>
        <p:txBody>
          <a:bodyPr wrap="square" rtlCol="0">
            <a:spAutoFit/>
          </a:bodyPr>
          <a:lstStyle/>
          <a:p>
            <a:pPr algn="ctr"/>
            <a:r>
              <a:rPr lang="en-US" sz="1800" dirty="0" smtClean="0"/>
              <a:t>Architecture</a:t>
            </a:r>
            <a:endParaRPr lang="en-US" sz="1800" dirty="0"/>
          </a:p>
        </p:txBody>
      </p:sp>
      <p:sp>
        <p:nvSpPr>
          <p:cNvPr id="1946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9468"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9469"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19470"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9471"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9472"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947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77" name="PB"/>
          <p:cNvSpPr/>
          <p:nvPr/>
        </p:nvSpPr>
        <p:spPr>
          <a:xfrm>
            <a:off x="12700" y="6718300"/>
            <a:ext cx="28829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7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24</a:t>
            </a:r>
            <a:endParaRPr lang="en-US" sz="1400" b="1">
              <a:solidFill>
                <a:srgbClr val="FFFFFF"/>
              </a:solidFill>
            </a:endParaRPr>
          </a:p>
        </p:txBody>
      </p:sp>
    </p:spTree>
    <p:extLst>
      <p:ext uri="{BB962C8B-B14F-4D97-AF65-F5344CB8AC3E}">
        <p14:creationId xmlns:p14="http://schemas.microsoft.com/office/powerpoint/2010/main" val="363520919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205 2011-10-31">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2011-10-31</Template>
  <TotalTime>972</TotalTime>
  <Words>1963</Words>
  <Application>Microsoft Office PowerPoint</Application>
  <PresentationFormat>On-screen Show (4:3)</PresentationFormat>
  <Paragraphs>356</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swe205 2011-10-31</vt:lpstr>
      <vt:lpstr>Lecture – 18 Architectural Design   </vt:lpstr>
      <vt:lpstr>Architectural views</vt:lpstr>
      <vt:lpstr>4 + 1 view model</vt:lpstr>
      <vt:lpstr>Architectural patterns</vt:lpstr>
      <vt:lpstr>Example The Model-View-Controller (MVC) pattern </vt:lpstr>
      <vt:lpstr>The organization of the Model-View-Controller </vt:lpstr>
      <vt:lpstr>Web application architecture using the MVC</vt:lpstr>
      <vt:lpstr>Architectural patterns</vt:lpstr>
      <vt:lpstr>Layered architecture</vt:lpstr>
      <vt:lpstr>The Layered architecture pattern </vt:lpstr>
      <vt:lpstr>The architecture of the LIBSYS system </vt:lpstr>
      <vt:lpstr>Example: OSI Model (Networks)</vt:lpstr>
      <vt:lpstr>Repository architecture</vt:lpstr>
      <vt:lpstr>The Repository pattern </vt:lpstr>
      <vt:lpstr>A repository architecture for an IDE </vt:lpstr>
      <vt:lpstr>Repository architecture</vt:lpstr>
      <vt:lpstr>Client-server architecture</vt:lpstr>
      <vt:lpstr>The Client–server pattern </vt:lpstr>
      <vt:lpstr>A client–server architecture for a film library </vt:lpstr>
      <vt:lpstr>Client-server characteristics</vt:lpstr>
      <vt:lpstr>Pipe and filter architecture</vt:lpstr>
      <vt:lpstr>The pipe and filter pattern </vt:lpstr>
      <vt:lpstr>An example of the pipe and filter architecture </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371</cp:revision>
  <cp:lastPrinted>2011-05-07T06:00:38Z</cp:lastPrinted>
  <dcterms:created xsi:type="dcterms:W3CDTF">2008-10-05T15:17:56Z</dcterms:created>
  <dcterms:modified xsi:type="dcterms:W3CDTF">2011-10-31T04:33:52Z</dcterms:modified>
</cp:coreProperties>
</file>